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22"/>
  </p:notesMasterIdLst>
  <p:sldIdLst>
    <p:sldId id="256" r:id="rId2"/>
    <p:sldId id="257" r:id="rId3"/>
    <p:sldId id="259" r:id="rId4"/>
    <p:sldId id="283" r:id="rId5"/>
    <p:sldId id="260" r:id="rId6"/>
    <p:sldId id="284" r:id="rId7"/>
    <p:sldId id="285" r:id="rId8"/>
    <p:sldId id="286" r:id="rId9"/>
    <p:sldId id="277" r:id="rId10"/>
    <p:sldId id="289" r:id="rId11"/>
    <p:sldId id="294" r:id="rId12"/>
    <p:sldId id="293" r:id="rId13"/>
    <p:sldId id="287" r:id="rId14"/>
    <p:sldId id="290" r:id="rId15"/>
    <p:sldId id="291" r:id="rId16"/>
    <p:sldId id="292" r:id="rId17"/>
    <p:sldId id="288" r:id="rId18"/>
    <p:sldId id="295" r:id="rId19"/>
    <p:sldId id="296" r:id="rId20"/>
    <p:sldId id="29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79" d="100"/>
          <a:sy n="79" d="100"/>
        </p:scale>
        <p:origin x="101"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7F3A35-1A53-4F82-AFCF-382AE2A992BF}" type="doc">
      <dgm:prSet loTypeId="urn:microsoft.com/office/officeart/2005/8/layout/hProcess4" loCatId="process" qsTypeId="urn:microsoft.com/office/officeart/2005/8/quickstyle/simple2" qsCatId="simple" csTypeId="urn:microsoft.com/office/officeart/2005/8/colors/colorful5" csCatId="colorful" phldr="1"/>
      <dgm:spPr/>
      <dgm:t>
        <a:bodyPr/>
        <a:lstStyle/>
        <a:p>
          <a:pPr rtl="1"/>
          <a:endParaRPr lang="he-IL"/>
        </a:p>
      </dgm:t>
    </dgm:pt>
    <dgm:pt modelId="{7CD18FBD-7AD2-4F7B-AF36-59AB2A441A4F}">
      <dgm:prSet phldrT="[טקסט]"/>
      <dgm:spPr/>
      <dgm:t>
        <a:bodyPr/>
        <a:lstStyle/>
        <a:p>
          <a:pPr rtl="1"/>
          <a:r>
            <a:rPr lang="en-US" b="1" dirty="0"/>
            <a:t>OBTAINING DATA</a:t>
          </a:r>
          <a:endParaRPr lang="he-IL" b="1" dirty="0"/>
        </a:p>
      </dgm:t>
    </dgm:pt>
    <dgm:pt modelId="{985C2681-CD1B-4D88-962E-2481AE817016}" type="parTrans" cxnId="{1F33A0D1-3D38-4D3F-BAA3-E843AD04525B}">
      <dgm:prSet/>
      <dgm:spPr/>
      <dgm:t>
        <a:bodyPr/>
        <a:lstStyle/>
        <a:p>
          <a:pPr rtl="1"/>
          <a:endParaRPr lang="he-IL"/>
        </a:p>
      </dgm:t>
    </dgm:pt>
    <dgm:pt modelId="{46CBE041-86B0-4971-A553-32EF44E88C5F}" type="sibTrans" cxnId="{1F33A0D1-3D38-4D3F-BAA3-E843AD04525B}">
      <dgm:prSet/>
      <dgm:spPr/>
      <dgm:t>
        <a:bodyPr/>
        <a:lstStyle/>
        <a:p>
          <a:pPr rtl="1"/>
          <a:endParaRPr lang="he-IL"/>
        </a:p>
      </dgm:t>
    </dgm:pt>
    <dgm:pt modelId="{DC45CFAE-5108-4663-A29A-D1A4783FA7EF}">
      <dgm:prSet phldrT="[טקסט]"/>
      <dgm:spPr/>
      <dgm:t>
        <a:bodyPr/>
        <a:lstStyle/>
        <a:p>
          <a:pPr rtl="1"/>
          <a:r>
            <a:rPr lang="en-US" b="1" dirty="0"/>
            <a:t>SCRUBBING DATA</a:t>
          </a:r>
          <a:endParaRPr lang="he-IL" b="1" dirty="0"/>
        </a:p>
      </dgm:t>
    </dgm:pt>
    <dgm:pt modelId="{5B373C87-9A6A-4286-AD8D-1989C968DEB7}" type="parTrans" cxnId="{A56A30B0-832F-41DA-A22C-4571DE074E6A}">
      <dgm:prSet/>
      <dgm:spPr/>
      <dgm:t>
        <a:bodyPr/>
        <a:lstStyle/>
        <a:p>
          <a:pPr rtl="1"/>
          <a:endParaRPr lang="he-IL"/>
        </a:p>
      </dgm:t>
    </dgm:pt>
    <dgm:pt modelId="{FED9961D-02D2-4489-AC9C-27248FF24B13}" type="sibTrans" cxnId="{A56A30B0-832F-41DA-A22C-4571DE074E6A}">
      <dgm:prSet/>
      <dgm:spPr/>
      <dgm:t>
        <a:bodyPr/>
        <a:lstStyle/>
        <a:p>
          <a:pPr rtl="1"/>
          <a:endParaRPr lang="he-IL"/>
        </a:p>
      </dgm:t>
    </dgm:pt>
    <dgm:pt modelId="{C71287A4-EE68-493F-8721-C2BD9FAA7CE5}">
      <dgm:prSet phldrT="[טקסט]"/>
      <dgm:spPr/>
      <dgm:t>
        <a:bodyPr/>
        <a:lstStyle/>
        <a:p>
          <a:pPr algn="l" rtl="1">
            <a:buFontTx/>
            <a:buNone/>
          </a:pPr>
          <a:r>
            <a:rPr lang="en-US" b="1"/>
            <a:t>Cleaning formatting and filtering the data</a:t>
          </a:r>
          <a:endParaRPr lang="he-IL" b="1" dirty="0"/>
        </a:p>
      </dgm:t>
    </dgm:pt>
    <dgm:pt modelId="{090DDB75-1E54-4BB4-A53F-A2845E8A667D}" type="parTrans" cxnId="{CBB79BD0-28C6-44C9-90E2-67E5940521F9}">
      <dgm:prSet/>
      <dgm:spPr/>
      <dgm:t>
        <a:bodyPr/>
        <a:lstStyle/>
        <a:p>
          <a:pPr rtl="1"/>
          <a:endParaRPr lang="he-IL"/>
        </a:p>
      </dgm:t>
    </dgm:pt>
    <dgm:pt modelId="{56CAA782-D185-463E-B134-8BA135DE5724}" type="sibTrans" cxnId="{CBB79BD0-28C6-44C9-90E2-67E5940521F9}">
      <dgm:prSet/>
      <dgm:spPr/>
      <dgm:t>
        <a:bodyPr/>
        <a:lstStyle/>
        <a:p>
          <a:pPr rtl="1"/>
          <a:endParaRPr lang="he-IL"/>
        </a:p>
      </dgm:t>
    </dgm:pt>
    <dgm:pt modelId="{52575FDF-8057-40C8-973F-6C9A6E55C147}">
      <dgm:prSet phldrT="[טקסט]"/>
      <dgm:spPr/>
      <dgm:t>
        <a:bodyPr/>
        <a:lstStyle/>
        <a:p>
          <a:pPr rtl="1"/>
          <a:r>
            <a:rPr lang="en-US" b="1" dirty="0"/>
            <a:t>EXPLORING DATA</a:t>
          </a:r>
          <a:endParaRPr lang="he-IL" b="1" dirty="0"/>
        </a:p>
      </dgm:t>
    </dgm:pt>
    <dgm:pt modelId="{32E99D1A-1B31-4DF9-B181-13F0C8FA5F35}" type="parTrans" cxnId="{C41166C5-E6C8-4A7A-907F-8F97ACC29837}">
      <dgm:prSet/>
      <dgm:spPr/>
      <dgm:t>
        <a:bodyPr/>
        <a:lstStyle/>
        <a:p>
          <a:pPr rtl="1"/>
          <a:endParaRPr lang="he-IL"/>
        </a:p>
      </dgm:t>
    </dgm:pt>
    <dgm:pt modelId="{389D0677-7675-4801-8194-B302A98EE780}" type="sibTrans" cxnId="{C41166C5-E6C8-4A7A-907F-8F97ACC29837}">
      <dgm:prSet/>
      <dgm:spPr/>
      <dgm:t>
        <a:bodyPr/>
        <a:lstStyle/>
        <a:p>
          <a:pPr rtl="1"/>
          <a:endParaRPr lang="he-IL"/>
        </a:p>
      </dgm:t>
    </dgm:pt>
    <dgm:pt modelId="{6A909157-4F0E-4EB4-84FF-51098582AB83}">
      <dgm:prSet phldrT="[טקסט]"/>
      <dgm:spPr/>
      <dgm:t>
        <a:bodyPr/>
        <a:lstStyle/>
        <a:p>
          <a:pPr algn="l" rtl="1">
            <a:buFontTx/>
            <a:buNone/>
          </a:pPr>
          <a:r>
            <a:rPr lang="en-US" b="1"/>
            <a:t>Visualizing and understanding the data</a:t>
          </a:r>
          <a:endParaRPr lang="he-IL" b="1" dirty="0"/>
        </a:p>
      </dgm:t>
    </dgm:pt>
    <dgm:pt modelId="{01D50DF6-F2FD-4850-8DBF-D6EBC974041E}" type="parTrans" cxnId="{1B537647-CEFD-47A4-9D8E-5D2B6989CAA1}">
      <dgm:prSet/>
      <dgm:spPr/>
      <dgm:t>
        <a:bodyPr/>
        <a:lstStyle/>
        <a:p>
          <a:pPr rtl="1"/>
          <a:endParaRPr lang="he-IL"/>
        </a:p>
      </dgm:t>
    </dgm:pt>
    <dgm:pt modelId="{61656765-C6E6-4CCA-BA66-C927A3A3ECA5}" type="sibTrans" cxnId="{1B537647-CEFD-47A4-9D8E-5D2B6989CAA1}">
      <dgm:prSet/>
      <dgm:spPr/>
      <dgm:t>
        <a:bodyPr/>
        <a:lstStyle/>
        <a:p>
          <a:pPr rtl="1"/>
          <a:endParaRPr lang="he-IL"/>
        </a:p>
      </dgm:t>
    </dgm:pt>
    <dgm:pt modelId="{F58C1501-E82D-4AB8-994D-8AFB782B9327}">
      <dgm:prSet/>
      <dgm:spPr/>
      <dgm:t>
        <a:bodyPr/>
        <a:lstStyle/>
        <a:p>
          <a:pPr algn="l" rtl="1">
            <a:buFontTx/>
            <a:buNone/>
          </a:pPr>
          <a:r>
            <a:rPr lang="en-US" b="1"/>
            <a:t>API calls and web crawling for collecting data</a:t>
          </a:r>
          <a:endParaRPr lang="he-IL" b="1" dirty="0"/>
        </a:p>
      </dgm:t>
    </dgm:pt>
    <dgm:pt modelId="{21210D01-1199-40DF-87DE-B3BEB1C4A298}" type="parTrans" cxnId="{A8323F04-83C0-41EE-AAAA-AEFA128DA6DF}">
      <dgm:prSet/>
      <dgm:spPr/>
      <dgm:t>
        <a:bodyPr/>
        <a:lstStyle/>
        <a:p>
          <a:pPr rtl="1"/>
          <a:endParaRPr lang="he-IL"/>
        </a:p>
      </dgm:t>
    </dgm:pt>
    <dgm:pt modelId="{8FB190AB-2259-4F99-B27B-0F4DFC57B188}" type="sibTrans" cxnId="{A8323F04-83C0-41EE-AAAA-AEFA128DA6DF}">
      <dgm:prSet/>
      <dgm:spPr/>
      <dgm:t>
        <a:bodyPr/>
        <a:lstStyle/>
        <a:p>
          <a:pPr rtl="1"/>
          <a:endParaRPr lang="he-IL"/>
        </a:p>
      </dgm:t>
    </dgm:pt>
    <dgm:pt modelId="{F7EDC6E1-C8CF-4623-B8D5-8BFF76D7001A}">
      <dgm:prSet/>
      <dgm:spPr/>
      <dgm:t>
        <a:bodyPr/>
        <a:lstStyle/>
        <a:p>
          <a:pPr rtl="1"/>
          <a:r>
            <a:rPr lang="en-US" b="1" dirty="0"/>
            <a:t>MACHINE LEARNING</a:t>
          </a:r>
          <a:endParaRPr lang="he-IL" b="1" dirty="0"/>
        </a:p>
      </dgm:t>
    </dgm:pt>
    <dgm:pt modelId="{A2443F0C-6A83-444E-980B-AD336C8D9E92}" type="parTrans" cxnId="{7687E559-4034-4A6D-9215-C8F087672D36}">
      <dgm:prSet/>
      <dgm:spPr/>
      <dgm:t>
        <a:bodyPr/>
        <a:lstStyle/>
        <a:p>
          <a:pPr rtl="1"/>
          <a:endParaRPr lang="he-IL"/>
        </a:p>
      </dgm:t>
    </dgm:pt>
    <dgm:pt modelId="{786BD419-BC1A-4207-B1FB-527C02684A70}" type="sibTrans" cxnId="{7687E559-4034-4A6D-9215-C8F087672D36}">
      <dgm:prSet/>
      <dgm:spPr/>
      <dgm:t>
        <a:bodyPr/>
        <a:lstStyle/>
        <a:p>
          <a:pPr rtl="1"/>
          <a:endParaRPr lang="he-IL"/>
        </a:p>
      </dgm:t>
    </dgm:pt>
    <dgm:pt modelId="{49ABEE83-F4A4-45CD-9533-472BAE0989E7}">
      <dgm:prSet/>
      <dgm:spPr/>
      <dgm:t>
        <a:bodyPr/>
        <a:lstStyle/>
        <a:p>
          <a:pPr rtl="1"/>
          <a:r>
            <a:rPr lang="en-US" b="1" dirty="0"/>
            <a:t>INTERPRETING DATA</a:t>
          </a:r>
          <a:endParaRPr lang="he-IL" b="1" dirty="0"/>
        </a:p>
      </dgm:t>
    </dgm:pt>
    <dgm:pt modelId="{436EB0AC-9F34-4B6D-A86F-3113A715E150}" type="parTrans" cxnId="{49CD156D-16CE-46D2-A8DE-4F7C86A6CE39}">
      <dgm:prSet/>
      <dgm:spPr/>
      <dgm:t>
        <a:bodyPr/>
        <a:lstStyle/>
        <a:p>
          <a:pPr rtl="1"/>
          <a:endParaRPr lang="he-IL"/>
        </a:p>
      </dgm:t>
    </dgm:pt>
    <dgm:pt modelId="{AB69BA28-705F-448B-BCDF-470191E0F0D2}" type="sibTrans" cxnId="{49CD156D-16CE-46D2-A8DE-4F7C86A6CE39}">
      <dgm:prSet/>
      <dgm:spPr/>
      <dgm:t>
        <a:bodyPr/>
        <a:lstStyle/>
        <a:p>
          <a:pPr rtl="1"/>
          <a:endParaRPr lang="he-IL"/>
        </a:p>
      </dgm:t>
    </dgm:pt>
    <dgm:pt modelId="{0D90BEFC-E958-4EF7-8CB7-5A42CB377BAB}">
      <dgm:prSet/>
      <dgm:spPr/>
      <dgm:t>
        <a:bodyPr/>
        <a:lstStyle/>
        <a:p>
          <a:pPr algn="l" rtl="1">
            <a:buFontTx/>
            <a:buNone/>
          </a:pPr>
          <a:r>
            <a:rPr lang="en-US" b="1" dirty="0"/>
            <a:t>Train and predict the data</a:t>
          </a:r>
          <a:endParaRPr lang="he-IL" b="1" dirty="0"/>
        </a:p>
      </dgm:t>
    </dgm:pt>
    <dgm:pt modelId="{22C1432E-6AB6-4DEC-A673-95E355708D43}" type="parTrans" cxnId="{085E840D-18CB-4B11-B99A-4525738E0962}">
      <dgm:prSet/>
      <dgm:spPr/>
      <dgm:t>
        <a:bodyPr/>
        <a:lstStyle/>
        <a:p>
          <a:pPr rtl="1"/>
          <a:endParaRPr lang="he-IL"/>
        </a:p>
      </dgm:t>
    </dgm:pt>
    <dgm:pt modelId="{A74E0FB2-91DA-406E-86E7-B3397ED9B877}" type="sibTrans" cxnId="{085E840D-18CB-4B11-B99A-4525738E0962}">
      <dgm:prSet/>
      <dgm:spPr/>
      <dgm:t>
        <a:bodyPr/>
        <a:lstStyle/>
        <a:p>
          <a:pPr rtl="1"/>
          <a:endParaRPr lang="he-IL"/>
        </a:p>
      </dgm:t>
    </dgm:pt>
    <dgm:pt modelId="{0D708E2E-1B6A-46D4-86D5-4AA9A8135516}">
      <dgm:prSet/>
      <dgm:spPr/>
      <dgm:t>
        <a:bodyPr/>
        <a:lstStyle/>
        <a:p>
          <a:pPr algn="l" rtl="1">
            <a:buFontTx/>
            <a:buNone/>
          </a:pPr>
          <a:r>
            <a:rPr lang="en-US" b="1"/>
            <a:t>Understanding and delivering the data, conclusions</a:t>
          </a:r>
          <a:endParaRPr lang="he-IL" b="1" dirty="0"/>
        </a:p>
      </dgm:t>
    </dgm:pt>
    <dgm:pt modelId="{C9900F4E-E2F2-401F-986C-EFEDAB6A76D5}" type="parTrans" cxnId="{A2F73F0E-6280-418E-9E68-E6BE2F5271F6}">
      <dgm:prSet/>
      <dgm:spPr/>
      <dgm:t>
        <a:bodyPr/>
        <a:lstStyle/>
        <a:p>
          <a:pPr rtl="1"/>
          <a:endParaRPr lang="he-IL"/>
        </a:p>
      </dgm:t>
    </dgm:pt>
    <dgm:pt modelId="{6BDF6A73-F1FE-418A-B954-AE5A7568C044}" type="sibTrans" cxnId="{A2F73F0E-6280-418E-9E68-E6BE2F5271F6}">
      <dgm:prSet/>
      <dgm:spPr/>
      <dgm:t>
        <a:bodyPr/>
        <a:lstStyle/>
        <a:p>
          <a:pPr rtl="1"/>
          <a:endParaRPr lang="he-IL"/>
        </a:p>
      </dgm:t>
    </dgm:pt>
    <dgm:pt modelId="{5125886A-8B73-43D7-8FF7-EB8876B10A85}" type="pres">
      <dgm:prSet presAssocID="{F07F3A35-1A53-4F82-AFCF-382AE2A992BF}" presName="Name0" presStyleCnt="0">
        <dgm:presLayoutVars>
          <dgm:dir/>
          <dgm:animLvl val="lvl"/>
          <dgm:resizeHandles val="exact"/>
        </dgm:presLayoutVars>
      </dgm:prSet>
      <dgm:spPr/>
    </dgm:pt>
    <dgm:pt modelId="{E456D815-7D58-41E6-953D-5CF51AF9FC84}" type="pres">
      <dgm:prSet presAssocID="{F07F3A35-1A53-4F82-AFCF-382AE2A992BF}" presName="tSp" presStyleCnt="0"/>
      <dgm:spPr/>
    </dgm:pt>
    <dgm:pt modelId="{F3EF2B92-43A9-4397-88F1-084F503251B9}" type="pres">
      <dgm:prSet presAssocID="{F07F3A35-1A53-4F82-AFCF-382AE2A992BF}" presName="bSp" presStyleCnt="0"/>
      <dgm:spPr/>
    </dgm:pt>
    <dgm:pt modelId="{3B5F1953-F935-49CD-BD42-59C6AAE47D95}" type="pres">
      <dgm:prSet presAssocID="{F07F3A35-1A53-4F82-AFCF-382AE2A992BF}" presName="process" presStyleCnt="0"/>
      <dgm:spPr/>
    </dgm:pt>
    <dgm:pt modelId="{176824C3-433D-4D54-A05E-0DF420EE4A6C}" type="pres">
      <dgm:prSet presAssocID="{7CD18FBD-7AD2-4F7B-AF36-59AB2A441A4F}" presName="composite1" presStyleCnt="0"/>
      <dgm:spPr/>
    </dgm:pt>
    <dgm:pt modelId="{266AAAA2-D5BA-4F9D-9F43-474138FC46BB}" type="pres">
      <dgm:prSet presAssocID="{7CD18FBD-7AD2-4F7B-AF36-59AB2A441A4F}" presName="dummyNode1" presStyleLbl="node1" presStyleIdx="0" presStyleCnt="5"/>
      <dgm:spPr/>
    </dgm:pt>
    <dgm:pt modelId="{B115EA07-4F8D-4348-A8C9-EA41EAE39138}" type="pres">
      <dgm:prSet presAssocID="{7CD18FBD-7AD2-4F7B-AF36-59AB2A441A4F}" presName="childNode1" presStyleLbl="bgAcc1" presStyleIdx="0" presStyleCnt="5">
        <dgm:presLayoutVars>
          <dgm:bulletEnabled val="1"/>
        </dgm:presLayoutVars>
      </dgm:prSet>
      <dgm:spPr/>
    </dgm:pt>
    <dgm:pt modelId="{376AF59F-CF74-4BBD-8B9E-966BA7355A72}" type="pres">
      <dgm:prSet presAssocID="{7CD18FBD-7AD2-4F7B-AF36-59AB2A441A4F}" presName="childNode1tx" presStyleLbl="bgAcc1" presStyleIdx="0" presStyleCnt="5">
        <dgm:presLayoutVars>
          <dgm:bulletEnabled val="1"/>
        </dgm:presLayoutVars>
      </dgm:prSet>
      <dgm:spPr/>
    </dgm:pt>
    <dgm:pt modelId="{326DB02F-86F3-4553-9E82-DF9CABCB1885}" type="pres">
      <dgm:prSet presAssocID="{7CD18FBD-7AD2-4F7B-AF36-59AB2A441A4F}" presName="parentNode1" presStyleLbl="node1" presStyleIdx="0" presStyleCnt="5">
        <dgm:presLayoutVars>
          <dgm:chMax val="1"/>
          <dgm:bulletEnabled val="1"/>
        </dgm:presLayoutVars>
      </dgm:prSet>
      <dgm:spPr/>
    </dgm:pt>
    <dgm:pt modelId="{C8C04DCB-88E8-4733-B936-5E2F5B4C33AC}" type="pres">
      <dgm:prSet presAssocID="{7CD18FBD-7AD2-4F7B-AF36-59AB2A441A4F}" presName="connSite1" presStyleCnt="0"/>
      <dgm:spPr/>
    </dgm:pt>
    <dgm:pt modelId="{CBC4DECD-6343-4C76-8014-34A360A2EFDE}" type="pres">
      <dgm:prSet presAssocID="{46CBE041-86B0-4971-A553-32EF44E88C5F}" presName="Name9" presStyleLbl="sibTrans2D1" presStyleIdx="0" presStyleCnt="4"/>
      <dgm:spPr/>
    </dgm:pt>
    <dgm:pt modelId="{0F7C3B1B-D471-4333-9446-4504F0286C54}" type="pres">
      <dgm:prSet presAssocID="{DC45CFAE-5108-4663-A29A-D1A4783FA7EF}" presName="composite2" presStyleCnt="0"/>
      <dgm:spPr/>
    </dgm:pt>
    <dgm:pt modelId="{99A6A84C-221F-4290-B372-34A9B360F566}" type="pres">
      <dgm:prSet presAssocID="{DC45CFAE-5108-4663-A29A-D1A4783FA7EF}" presName="dummyNode2" presStyleLbl="node1" presStyleIdx="0" presStyleCnt="5"/>
      <dgm:spPr/>
    </dgm:pt>
    <dgm:pt modelId="{657A92BF-322F-4204-AE59-2EE6D331D9E6}" type="pres">
      <dgm:prSet presAssocID="{DC45CFAE-5108-4663-A29A-D1A4783FA7EF}" presName="childNode2" presStyleLbl="bgAcc1" presStyleIdx="1" presStyleCnt="5">
        <dgm:presLayoutVars>
          <dgm:bulletEnabled val="1"/>
        </dgm:presLayoutVars>
      </dgm:prSet>
      <dgm:spPr/>
    </dgm:pt>
    <dgm:pt modelId="{67A15489-F2CF-4DD4-90A6-F484ADC50D6C}" type="pres">
      <dgm:prSet presAssocID="{DC45CFAE-5108-4663-A29A-D1A4783FA7EF}" presName="childNode2tx" presStyleLbl="bgAcc1" presStyleIdx="1" presStyleCnt="5">
        <dgm:presLayoutVars>
          <dgm:bulletEnabled val="1"/>
        </dgm:presLayoutVars>
      </dgm:prSet>
      <dgm:spPr/>
    </dgm:pt>
    <dgm:pt modelId="{212EB687-3E25-464F-98B9-63A4B77C5AA6}" type="pres">
      <dgm:prSet presAssocID="{DC45CFAE-5108-4663-A29A-D1A4783FA7EF}" presName="parentNode2" presStyleLbl="node1" presStyleIdx="1" presStyleCnt="5">
        <dgm:presLayoutVars>
          <dgm:chMax val="0"/>
          <dgm:bulletEnabled val="1"/>
        </dgm:presLayoutVars>
      </dgm:prSet>
      <dgm:spPr/>
    </dgm:pt>
    <dgm:pt modelId="{625C1FE6-3FC5-4753-BEF7-910294AF8D83}" type="pres">
      <dgm:prSet presAssocID="{DC45CFAE-5108-4663-A29A-D1A4783FA7EF}" presName="connSite2" presStyleCnt="0"/>
      <dgm:spPr/>
    </dgm:pt>
    <dgm:pt modelId="{EBDA69BF-1E09-415D-B70E-528DCF7FDF2B}" type="pres">
      <dgm:prSet presAssocID="{FED9961D-02D2-4489-AC9C-27248FF24B13}" presName="Name18" presStyleLbl="sibTrans2D1" presStyleIdx="1" presStyleCnt="4"/>
      <dgm:spPr/>
    </dgm:pt>
    <dgm:pt modelId="{8051FC46-090B-49FE-982B-20A093E0D474}" type="pres">
      <dgm:prSet presAssocID="{52575FDF-8057-40C8-973F-6C9A6E55C147}" presName="composite1" presStyleCnt="0"/>
      <dgm:spPr/>
    </dgm:pt>
    <dgm:pt modelId="{6D1F9AE8-48F0-4741-9BAF-0E66D7DEAFA3}" type="pres">
      <dgm:prSet presAssocID="{52575FDF-8057-40C8-973F-6C9A6E55C147}" presName="dummyNode1" presStyleLbl="node1" presStyleIdx="1" presStyleCnt="5"/>
      <dgm:spPr/>
    </dgm:pt>
    <dgm:pt modelId="{7A6FCD52-CF11-4600-802C-33E4E495000F}" type="pres">
      <dgm:prSet presAssocID="{52575FDF-8057-40C8-973F-6C9A6E55C147}" presName="childNode1" presStyleLbl="bgAcc1" presStyleIdx="2" presStyleCnt="5">
        <dgm:presLayoutVars>
          <dgm:bulletEnabled val="1"/>
        </dgm:presLayoutVars>
      </dgm:prSet>
      <dgm:spPr/>
    </dgm:pt>
    <dgm:pt modelId="{EA7468B8-EF95-4ADE-9F32-8EC431E93ABF}" type="pres">
      <dgm:prSet presAssocID="{52575FDF-8057-40C8-973F-6C9A6E55C147}" presName="childNode1tx" presStyleLbl="bgAcc1" presStyleIdx="2" presStyleCnt="5">
        <dgm:presLayoutVars>
          <dgm:bulletEnabled val="1"/>
        </dgm:presLayoutVars>
      </dgm:prSet>
      <dgm:spPr/>
    </dgm:pt>
    <dgm:pt modelId="{AFC513D2-92A2-4E25-8B4F-2D9C41896357}" type="pres">
      <dgm:prSet presAssocID="{52575FDF-8057-40C8-973F-6C9A6E55C147}" presName="parentNode1" presStyleLbl="node1" presStyleIdx="2" presStyleCnt="5">
        <dgm:presLayoutVars>
          <dgm:chMax val="1"/>
          <dgm:bulletEnabled val="1"/>
        </dgm:presLayoutVars>
      </dgm:prSet>
      <dgm:spPr/>
    </dgm:pt>
    <dgm:pt modelId="{F0C7B9E7-93A2-4BA1-AA61-2003B4023165}" type="pres">
      <dgm:prSet presAssocID="{52575FDF-8057-40C8-973F-6C9A6E55C147}" presName="connSite1" presStyleCnt="0"/>
      <dgm:spPr/>
    </dgm:pt>
    <dgm:pt modelId="{1D624C18-55FE-4DEF-9B97-5213CE47A26C}" type="pres">
      <dgm:prSet presAssocID="{389D0677-7675-4801-8194-B302A98EE780}" presName="Name9" presStyleLbl="sibTrans2D1" presStyleIdx="2" presStyleCnt="4"/>
      <dgm:spPr/>
    </dgm:pt>
    <dgm:pt modelId="{4E0915D4-CE5E-4DBC-A028-ADECD2628D77}" type="pres">
      <dgm:prSet presAssocID="{F7EDC6E1-C8CF-4623-B8D5-8BFF76D7001A}" presName="composite2" presStyleCnt="0"/>
      <dgm:spPr/>
    </dgm:pt>
    <dgm:pt modelId="{190A9ACC-9928-47A5-B6D0-136C48EB97F2}" type="pres">
      <dgm:prSet presAssocID="{F7EDC6E1-C8CF-4623-B8D5-8BFF76D7001A}" presName="dummyNode2" presStyleLbl="node1" presStyleIdx="2" presStyleCnt="5"/>
      <dgm:spPr/>
    </dgm:pt>
    <dgm:pt modelId="{77D845EE-A9AD-43C9-B33F-F1A759C19A08}" type="pres">
      <dgm:prSet presAssocID="{F7EDC6E1-C8CF-4623-B8D5-8BFF76D7001A}" presName="childNode2" presStyleLbl="bgAcc1" presStyleIdx="3" presStyleCnt="5">
        <dgm:presLayoutVars>
          <dgm:bulletEnabled val="1"/>
        </dgm:presLayoutVars>
      </dgm:prSet>
      <dgm:spPr/>
    </dgm:pt>
    <dgm:pt modelId="{460E59A0-5413-4BF4-86D4-83B10505D3F1}" type="pres">
      <dgm:prSet presAssocID="{F7EDC6E1-C8CF-4623-B8D5-8BFF76D7001A}" presName="childNode2tx" presStyleLbl="bgAcc1" presStyleIdx="3" presStyleCnt="5">
        <dgm:presLayoutVars>
          <dgm:bulletEnabled val="1"/>
        </dgm:presLayoutVars>
      </dgm:prSet>
      <dgm:spPr/>
    </dgm:pt>
    <dgm:pt modelId="{D432B696-1F16-469B-AC9B-7A745271F901}" type="pres">
      <dgm:prSet presAssocID="{F7EDC6E1-C8CF-4623-B8D5-8BFF76D7001A}" presName="parentNode2" presStyleLbl="node1" presStyleIdx="3" presStyleCnt="5">
        <dgm:presLayoutVars>
          <dgm:chMax val="0"/>
          <dgm:bulletEnabled val="1"/>
        </dgm:presLayoutVars>
      </dgm:prSet>
      <dgm:spPr/>
    </dgm:pt>
    <dgm:pt modelId="{023493C5-34EB-444F-B9E6-BF3C0CD48B38}" type="pres">
      <dgm:prSet presAssocID="{F7EDC6E1-C8CF-4623-B8D5-8BFF76D7001A}" presName="connSite2" presStyleCnt="0"/>
      <dgm:spPr/>
    </dgm:pt>
    <dgm:pt modelId="{F06025C5-22A5-4114-9C4E-7556185C6918}" type="pres">
      <dgm:prSet presAssocID="{786BD419-BC1A-4207-B1FB-527C02684A70}" presName="Name18" presStyleLbl="sibTrans2D1" presStyleIdx="3" presStyleCnt="4"/>
      <dgm:spPr/>
    </dgm:pt>
    <dgm:pt modelId="{4819CFB1-C1D3-444F-982F-8B667F7A270F}" type="pres">
      <dgm:prSet presAssocID="{49ABEE83-F4A4-45CD-9533-472BAE0989E7}" presName="composite1" presStyleCnt="0"/>
      <dgm:spPr/>
    </dgm:pt>
    <dgm:pt modelId="{8BAE8687-3D72-4E6D-8C97-FD2F84DA540C}" type="pres">
      <dgm:prSet presAssocID="{49ABEE83-F4A4-45CD-9533-472BAE0989E7}" presName="dummyNode1" presStyleLbl="node1" presStyleIdx="3" presStyleCnt="5"/>
      <dgm:spPr/>
    </dgm:pt>
    <dgm:pt modelId="{CB687E1A-0670-4C72-8661-3FB6964C9530}" type="pres">
      <dgm:prSet presAssocID="{49ABEE83-F4A4-45CD-9533-472BAE0989E7}" presName="childNode1" presStyleLbl="bgAcc1" presStyleIdx="4" presStyleCnt="5">
        <dgm:presLayoutVars>
          <dgm:bulletEnabled val="1"/>
        </dgm:presLayoutVars>
      </dgm:prSet>
      <dgm:spPr/>
    </dgm:pt>
    <dgm:pt modelId="{530A0962-D372-41E4-90DD-68C11CE98732}" type="pres">
      <dgm:prSet presAssocID="{49ABEE83-F4A4-45CD-9533-472BAE0989E7}" presName="childNode1tx" presStyleLbl="bgAcc1" presStyleIdx="4" presStyleCnt="5">
        <dgm:presLayoutVars>
          <dgm:bulletEnabled val="1"/>
        </dgm:presLayoutVars>
      </dgm:prSet>
      <dgm:spPr/>
    </dgm:pt>
    <dgm:pt modelId="{BF24EC73-CB44-46A4-8899-1F6604929206}" type="pres">
      <dgm:prSet presAssocID="{49ABEE83-F4A4-45CD-9533-472BAE0989E7}" presName="parentNode1" presStyleLbl="node1" presStyleIdx="4" presStyleCnt="5">
        <dgm:presLayoutVars>
          <dgm:chMax val="1"/>
          <dgm:bulletEnabled val="1"/>
        </dgm:presLayoutVars>
      </dgm:prSet>
      <dgm:spPr/>
    </dgm:pt>
    <dgm:pt modelId="{25A19A6A-60DA-4505-938D-BD8526F12D88}" type="pres">
      <dgm:prSet presAssocID="{49ABEE83-F4A4-45CD-9533-472BAE0989E7}" presName="connSite1" presStyleCnt="0"/>
      <dgm:spPr/>
    </dgm:pt>
  </dgm:ptLst>
  <dgm:cxnLst>
    <dgm:cxn modelId="{AA5DE100-B6C5-4F21-AC52-7EC0051BB26D}" type="presOf" srcId="{0D708E2E-1B6A-46D4-86D5-4AA9A8135516}" destId="{CB687E1A-0670-4C72-8661-3FB6964C9530}" srcOrd="0" destOrd="0" presId="urn:microsoft.com/office/officeart/2005/8/layout/hProcess4"/>
    <dgm:cxn modelId="{A8323F04-83C0-41EE-AAAA-AEFA128DA6DF}" srcId="{7CD18FBD-7AD2-4F7B-AF36-59AB2A441A4F}" destId="{F58C1501-E82D-4AB8-994D-8AFB782B9327}" srcOrd="0" destOrd="0" parTransId="{21210D01-1199-40DF-87DE-B3BEB1C4A298}" sibTransId="{8FB190AB-2259-4F99-B27B-0F4DFC57B188}"/>
    <dgm:cxn modelId="{085E840D-18CB-4B11-B99A-4525738E0962}" srcId="{F7EDC6E1-C8CF-4623-B8D5-8BFF76D7001A}" destId="{0D90BEFC-E958-4EF7-8CB7-5A42CB377BAB}" srcOrd="0" destOrd="0" parTransId="{22C1432E-6AB6-4DEC-A673-95E355708D43}" sibTransId="{A74E0FB2-91DA-406E-86E7-B3397ED9B877}"/>
    <dgm:cxn modelId="{A2F73F0E-6280-418E-9E68-E6BE2F5271F6}" srcId="{49ABEE83-F4A4-45CD-9533-472BAE0989E7}" destId="{0D708E2E-1B6A-46D4-86D5-4AA9A8135516}" srcOrd="0" destOrd="0" parTransId="{C9900F4E-E2F2-401F-986C-EFEDAB6A76D5}" sibTransId="{6BDF6A73-F1FE-418A-B954-AE5A7568C044}"/>
    <dgm:cxn modelId="{31435911-EB50-40D1-A330-A7B8FE28DB17}" type="presOf" srcId="{C71287A4-EE68-493F-8721-C2BD9FAA7CE5}" destId="{657A92BF-322F-4204-AE59-2EE6D331D9E6}" srcOrd="0" destOrd="0" presId="urn:microsoft.com/office/officeart/2005/8/layout/hProcess4"/>
    <dgm:cxn modelId="{556D4D18-C618-4390-B84F-6248A113CD43}" type="presOf" srcId="{F7EDC6E1-C8CF-4623-B8D5-8BFF76D7001A}" destId="{D432B696-1F16-469B-AC9B-7A745271F901}" srcOrd="0" destOrd="0" presId="urn:microsoft.com/office/officeart/2005/8/layout/hProcess4"/>
    <dgm:cxn modelId="{7BA21D22-8C97-4C8D-B663-C13A702EF017}" type="presOf" srcId="{6A909157-4F0E-4EB4-84FF-51098582AB83}" destId="{EA7468B8-EF95-4ADE-9F32-8EC431E93ABF}" srcOrd="1" destOrd="0" presId="urn:microsoft.com/office/officeart/2005/8/layout/hProcess4"/>
    <dgm:cxn modelId="{3C265223-10CB-42BB-AF84-8C1A73105969}" type="presOf" srcId="{F58C1501-E82D-4AB8-994D-8AFB782B9327}" destId="{376AF59F-CF74-4BBD-8B9E-966BA7355A72}" srcOrd="1" destOrd="0" presId="urn:microsoft.com/office/officeart/2005/8/layout/hProcess4"/>
    <dgm:cxn modelId="{6DD46732-8EEA-4065-89C1-7C918F57B742}" type="presOf" srcId="{786BD419-BC1A-4207-B1FB-527C02684A70}" destId="{F06025C5-22A5-4114-9C4E-7556185C6918}" srcOrd="0" destOrd="0" presId="urn:microsoft.com/office/officeart/2005/8/layout/hProcess4"/>
    <dgm:cxn modelId="{337ECF35-0223-4144-8949-895F4A37A5AB}" type="presOf" srcId="{49ABEE83-F4A4-45CD-9533-472BAE0989E7}" destId="{BF24EC73-CB44-46A4-8899-1F6604929206}" srcOrd="0" destOrd="0" presId="urn:microsoft.com/office/officeart/2005/8/layout/hProcess4"/>
    <dgm:cxn modelId="{8D711567-5939-4CA1-A521-FB008050B563}" type="presOf" srcId="{0D90BEFC-E958-4EF7-8CB7-5A42CB377BAB}" destId="{77D845EE-A9AD-43C9-B33F-F1A759C19A08}" srcOrd="0" destOrd="0" presId="urn:microsoft.com/office/officeart/2005/8/layout/hProcess4"/>
    <dgm:cxn modelId="{D9981567-93A5-415F-9D06-83EC8AE373A5}" type="presOf" srcId="{46CBE041-86B0-4971-A553-32EF44E88C5F}" destId="{CBC4DECD-6343-4C76-8014-34A360A2EFDE}" srcOrd="0" destOrd="0" presId="urn:microsoft.com/office/officeart/2005/8/layout/hProcess4"/>
    <dgm:cxn modelId="{1B537647-CEFD-47A4-9D8E-5D2B6989CAA1}" srcId="{52575FDF-8057-40C8-973F-6C9A6E55C147}" destId="{6A909157-4F0E-4EB4-84FF-51098582AB83}" srcOrd="0" destOrd="0" parTransId="{01D50DF6-F2FD-4850-8DBF-D6EBC974041E}" sibTransId="{61656765-C6E6-4CCA-BA66-C927A3A3ECA5}"/>
    <dgm:cxn modelId="{49CD156D-16CE-46D2-A8DE-4F7C86A6CE39}" srcId="{F07F3A35-1A53-4F82-AFCF-382AE2A992BF}" destId="{49ABEE83-F4A4-45CD-9533-472BAE0989E7}" srcOrd="4" destOrd="0" parTransId="{436EB0AC-9F34-4B6D-A86F-3113A715E150}" sibTransId="{AB69BA28-705F-448B-BCDF-470191E0F0D2}"/>
    <dgm:cxn modelId="{81C8CE52-C040-481C-A3FC-6EB4C8AE760C}" type="presOf" srcId="{0D708E2E-1B6A-46D4-86D5-4AA9A8135516}" destId="{530A0962-D372-41E4-90DD-68C11CE98732}" srcOrd="1" destOrd="0" presId="urn:microsoft.com/office/officeart/2005/8/layout/hProcess4"/>
    <dgm:cxn modelId="{A6C51675-89E9-47FD-B7E5-9AF7CE6548A3}" type="presOf" srcId="{F58C1501-E82D-4AB8-994D-8AFB782B9327}" destId="{B115EA07-4F8D-4348-A8C9-EA41EAE39138}" srcOrd="0" destOrd="0" presId="urn:microsoft.com/office/officeart/2005/8/layout/hProcess4"/>
    <dgm:cxn modelId="{04DFCB59-5960-4EA7-802C-88492152B002}" type="presOf" srcId="{C71287A4-EE68-493F-8721-C2BD9FAA7CE5}" destId="{67A15489-F2CF-4DD4-90A6-F484ADC50D6C}" srcOrd="1" destOrd="0" presId="urn:microsoft.com/office/officeart/2005/8/layout/hProcess4"/>
    <dgm:cxn modelId="{7687E559-4034-4A6D-9215-C8F087672D36}" srcId="{F07F3A35-1A53-4F82-AFCF-382AE2A992BF}" destId="{F7EDC6E1-C8CF-4623-B8D5-8BFF76D7001A}" srcOrd="3" destOrd="0" parTransId="{A2443F0C-6A83-444E-980B-AD336C8D9E92}" sibTransId="{786BD419-BC1A-4207-B1FB-527C02684A70}"/>
    <dgm:cxn modelId="{FB95FC88-43E3-41AA-B6A8-863D27A42101}" type="presOf" srcId="{7CD18FBD-7AD2-4F7B-AF36-59AB2A441A4F}" destId="{326DB02F-86F3-4553-9E82-DF9CABCB1885}" srcOrd="0" destOrd="0" presId="urn:microsoft.com/office/officeart/2005/8/layout/hProcess4"/>
    <dgm:cxn modelId="{3212BE93-D754-4D98-BD2C-F988275C4E9E}" type="presOf" srcId="{0D90BEFC-E958-4EF7-8CB7-5A42CB377BAB}" destId="{460E59A0-5413-4BF4-86D4-83B10505D3F1}" srcOrd="1" destOrd="0" presId="urn:microsoft.com/office/officeart/2005/8/layout/hProcess4"/>
    <dgm:cxn modelId="{3B489898-226B-48FD-9C65-C2D557B25228}" type="presOf" srcId="{F07F3A35-1A53-4F82-AFCF-382AE2A992BF}" destId="{5125886A-8B73-43D7-8FF7-EB8876B10A85}" srcOrd="0" destOrd="0" presId="urn:microsoft.com/office/officeart/2005/8/layout/hProcess4"/>
    <dgm:cxn modelId="{423B9E9E-DCB8-4758-BA02-29298BBDD2EB}" type="presOf" srcId="{52575FDF-8057-40C8-973F-6C9A6E55C147}" destId="{AFC513D2-92A2-4E25-8B4F-2D9C41896357}" srcOrd="0" destOrd="0" presId="urn:microsoft.com/office/officeart/2005/8/layout/hProcess4"/>
    <dgm:cxn modelId="{A100F1A8-146D-454A-910B-431F733C4BCD}" type="presOf" srcId="{389D0677-7675-4801-8194-B302A98EE780}" destId="{1D624C18-55FE-4DEF-9B97-5213CE47A26C}" srcOrd="0" destOrd="0" presId="urn:microsoft.com/office/officeart/2005/8/layout/hProcess4"/>
    <dgm:cxn modelId="{A56A30B0-832F-41DA-A22C-4571DE074E6A}" srcId="{F07F3A35-1A53-4F82-AFCF-382AE2A992BF}" destId="{DC45CFAE-5108-4663-A29A-D1A4783FA7EF}" srcOrd="1" destOrd="0" parTransId="{5B373C87-9A6A-4286-AD8D-1989C968DEB7}" sibTransId="{FED9961D-02D2-4489-AC9C-27248FF24B13}"/>
    <dgm:cxn modelId="{76EDC6B6-A46B-44F7-BF52-8300DFE842F5}" type="presOf" srcId="{DC45CFAE-5108-4663-A29A-D1A4783FA7EF}" destId="{212EB687-3E25-464F-98B9-63A4B77C5AA6}" srcOrd="0" destOrd="0" presId="urn:microsoft.com/office/officeart/2005/8/layout/hProcess4"/>
    <dgm:cxn modelId="{C41166C5-E6C8-4A7A-907F-8F97ACC29837}" srcId="{F07F3A35-1A53-4F82-AFCF-382AE2A992BF}" destId="{52575FDF-8057-40C8-973F-6C9A6E55C147}" srcOrd="2" destOrd="0" parTransId="{32E99D1A-1B31-4DF9-B181-13F0C8FA5F35}" sibTransId="{389D0677-7675-4801-8194-B302A98EE780}"/>
    <dgm:cxn modelId="{CBB79BD0-28C6-44C9-90E2-67E5940521F9}" srcId="{DC45CFAE-5108-4663-A29A-D1A4783FA7EF}" destId="{C71287A4-EE68-493F-8721-C2BD9FAA7CE5}" srcOrd="0" destOrd="0" parTransId="{090DDB75-1E54-4BB4-A53F-A2845E8A667D}" sibTransId="{56CAA782-D185-463E-B134-8BA135DE5724}"/>
    <dgm:cxn modelId="{1F33A0D1-3D38-4D3F-BAA3-E843AD04525B}" srcId="{F07F3A35-1A53-4F82-AFCF-382AE2A992BF}" destId="{7CD18FBD-7AD2-4F7B-AF36-59AB2A441A4F}" srcOrd="0" destOrd="0" parTransId="{985C2681-CD1B-4D88-962E-2481AE817016}" sibTransId="{46CBE041-86B0-4971-A553-32EF44E88C5F}"/>
    <dgm:cxn modelId="{04A0FFE5-1943-4DF4-84DF-ECB3001A7C9C}" type="presOf" srcId="{FED9961D-02D2-4489-AC9C-27248FF24B13}" destId="{EBDA69BF-1E09-415D-B70E-528DCF7FDF2B}" srcOrd="0" destOrd="0" presId="urn:microsoft.com/office/officeart/2005/8/layout/hProcess4"/>
    <dgm:cxn modelId="{DB3867F0-10D0-41F6-AE5E-912894C33071}" type="presOf" srcId="{6A909157-4F0E-4EB4-84FF-51098582AB83}" destId="{7A6FCD52-CF11-4600-802C-33E4E495000F}" srcOrd="0" destOrd="0" presId="urn:microsoft.com/office/officeart/2005/8/layout/hProcess4"/>
    <dgm:cxn modelId="{3834B2AC-ABE8-46EC-8C69-2B189985CB91}" type="presParOf" srcId="{5125886A-8B73-43D7-8FF7-EB8876B10A85}" destId="{E456D815-7D58-41E6-953D-5CF51AF9FC84}" srcOrd="0" destOrd="0" presId="urn:microsoft.com/office/officeart/2005/8/layout/hProcess4"/>
    <dgm:cxn modelId="{3CC0FBB4-7D0D-40C4-B4C7-703D9AC43AF0}" type="presParOf" srcId="{5125886A-8B73-43D7-8FF7-EB8876B10A85}" destId="{F3EF2B92-43A9-4397-88F1-084F503251B9}" srcOrd="1" destOrd="0" presId="urn:microsoft.com/office/officeart/2005/8/layout/hProcess4"/>
    <dgm:cxn modelId="{E55C864E-37B5-4106-BBE1-626C8D6E05D4}" type="presParOf" srcId="{5125886A-8B73-43D7-8FF7-EB8876B10A85}" destId="{3B5F1953-F935-49CD-BD42-59C6AAE47D95}" srcOrd="2" destOrd="0" presId="urn:microsoft.com/office/officeart/2005/8/layout/hProcess4"/>
    <dgm:cxn modelId="{7D107510-B44E-49FB-A3D8-E1CCDA6F8FCE}" type="presParOf" srcId="{3B5F1953-F935-49CD-BD42-59C6AAE47D95}" destId="{176824C3-433D-4D54-A05E-0DF420EE4A6C}" srcOrd="0" destOrd="0" presId="urn:microsoft.com/office/officeart/2005/8/layout/hProcess4"/>
    <dgm:cxn modelId="{ADB62C02-F323-4EFC-99E3-ACA40C443D43}" type="presParOf" srcId="{176824C3-433D-4D54-A05E-0DF420EE4A6C}" destId="{266AAAA2-D5BA-4F9D-9F43-474138FC46BB}" srcOrd="0" destOrd="0" presId="urn:microsoft.com/office/officeart/2005/8/layout/hProcess4"/>
    <dgm:cxn modelId="{224AA5DE-99C2-499F-A036-CAFA01390A0D}" type="presParOf" srcId="{176824C3-433D-4D54-A05E-0DF420EE4A6C}" destId="{B115EA07-4F8D-4348-A8C9-EA41EAE39138}" srcOrd="1" destOrd="0" presId="urn:microsoft.com/office/officeart/2005/8/layout/hProcess4"/>
    <dgm:cxn modelId="{BE8DBA8F-7C30-4A75-9F57-7607B1DA67A4}" type="presParOf" srcId="{176824C3-433D-4D54-A05E-0DF420EE4A6C}" destId="{376AF59F-CF74-4BBD-8B9E-966BA7355A72}" srcOrd="2" destOrd="0" presId="urn:microsoft.com/office/officeart/2005/8/layout/hProcess4"/>
    <dgm:cxn modelId="{0246B6C0-4FA1-45D6-A185-57D69BDBAE97}" type="presParOf" srcId="{176824C3-433D-4D54-A05E-0DF420EE4A6C}" destId="{326DB02F-86F3-4553-9E82-DF9CABCB1885}" srcOrd="3" destOrd="0" presId="urn:microsoft.com/office/officeart/2005/8/layout/hProcess4"/>
    <dgm:cxn modelId="{17F56D01-4A7E-4F4B-8F46-A34D73CC067B}" type="presParOf" srcId="{176824C3-433D-4D54-A05E-0DF420EE4A6C}" destId="{C8C04DCB-88E8-4733-B936-5E2F5B4C33AC}" srcOrd="4" destOrd="0" presId="urn:microsoft.com/office/officeart/2005/8/layout/hProcess4"/>
    <dgm:cxn modelId="{A74F88A7-0429-422A-9C9F-A53C0AF5057A}" type="presParOf" srcId="{3B5F1953-F935-49CD-BD42-59C6AAE47D95}" destId="{CBC4DECD-6343-4C76-8014-34A360A2EFDE}" srcOrd="1" destOrd="0" presId="urn:microsoft.com/office/officeart/2005/8/layout/hProcess4"/>
    <dgm:cxn modelId="{2A18C1FE-393C-400D-BD5C-5F9F3FD1A0FE}" type="presParOf" srcId="{3B5F1953-F935-49CD-BD42-59C6AAE47D95}" destId="{0F7C3B1B-D471-4333-9446-4504F0286C54}" srcOrd="2" destOrd="0" presId="urn:microsoft.com/office/officeart/2005/8/layout/hProcess4"/>
    <dgm:cxn modelId="{81226067-6B7C-4B72-A834-62A5063CB3D3}" type="presParOf" srcId="{0F7C3B1B-D471-4333-9446-4504F0286C54}" destId="{99A6A84C-221F-4290-B372-34A9B360F566}" srcOrd="0" destOrd="0" presId="urn:microsoft.com/office/officeart/2005/8/layout/hProcess4"/>
    <dgm:cxn modelId="{47CFFFDA-384B-4794-9092-3008AF143B54}" type="presParOf" srcId="{0F7C3B1B-D471-4333-9446-4504F0286C54}" destId="{657A92BF-322F-4204-AE59-2EE6D331D9E6}" srcOrd="1" destOrd="0" presId="urn:microsoft.com/office/officeart/2005/8/layout/hProcess4"/>
    <dgm:cxn modelId="{62060783-C274-4F43-B81D-8035022C9A80}" type="presParOf" srcId="{0F7C3B1B-D471-4333-9446-4504F0286C54}" destId="{67A15489-F2CF-4DD4-90A6-F484ADC50D6C}" srcOrd="2" destOrd="0" presId="urn:microsoft.com/office/officeart/2005/8/layout/hProcess4"/>
    <dgm:cxn modelId="{04EA6D01-C717-4F70-9E76-65FAF5A8FC7E}" type="presParOf" srcId="{0F7C3B1B-D471-4333-9446-4504F0286C54}" destId="{212EB687-3E25-464F-98B9-63A4B77C5AA6}" srcOrd="3" destOrd="0" presId="urn:microsoft.com/office/officeart/2005/8/layout/hProcess4"/>
    <dgm:cxn modelId="{B537F4BD-5445-4CA5-BC12-510E721477BA}" type="presParOf" srcId="{0F7C3B1B-D471-4333-9446-4504F0286C54}" destId="{625C1FE6-3FC5-4753-BEF7-910294AF8D83}" srcOrd="4" destOrd="0" presId="urn:microsoft.com/office/officeart/2005/8/layout/hProcess4"/>
    <dgm:cxn modelId="{3E9848AF-007F-4750-A4EC-45F93CE8608E}" type="presParOf" srcId="{3B5F1953-F935-49CD-BD42-59C6AAE47D95}" destId="{EBDA69BF-1E09-415D-B70E-528DCF7FDF2B}" srcOrd="3" destOrd="0" presId="urn:microsoft.com/office/officeart/2005/8/layout/hProcess4"/>
    <dgm:cxn modelId="{19737FA4-EAC5-40E6-8386-22295E84E1CA}" type="presParOf" srcId="{3B5F1953-F935-49CD-BD42-59C6AAE47D95}" destId="{8051FC46-090B-49FE-982B-20A093E0D474}" srcOrd="4" destOrd="0" presId="urn:microsoft.com/office/officeart/2005/8/layout/hProcess4"/>
    <dgm:cxn modelId="{52F92CA6-DACD-430F-A28D-64D9E97009F7}" type="presParOf" srcId="{8051FC46-090B-49FE-982B-20A093E0D474}" destId="{6D1F9AE8-48F0-4741-9BAF-0E66D7DEAFA3}" srcOrd="0" destOrd="0" presId="urn:microsoft.com/office/officeart/2005/8/layout/hProcess4"/>
    <dgm:cxn modelId="{A6E0406C-1A34-4A8E-8BD4-FF81B2C0251A}" type="presParOf" srcId="{8051FC46-090B-49FE-982B-20A093E0D474}" destId="{7A6FCD52-CF11-4600-802C-33E4E495000F}" srcOrd="1" destOrd="0" presId="urn:microsoft.com/office/officeart/2005/8/layout/hProcess4"/>
    <dgm:cxn modelId="{A2FA3271-7B5C-436F-BAC4-2601364A6E80}" type="presParOf" srcId="{8051FC46-090B-49FE-982B-20A093E0D474}" destId="{EA7468B8-EF95-4ADE-9F32-8EC431E93ABF}" srcOrd="2" destOrd="0" presId="urn:microsoft.com/office/officeart/2005/8/layout/hProcess4"/>
    <dgm:cxn modelId="{36EC6921-FE0E-4A08-9559-DEA9A1C0D1A5}" type="presParOf" srcId="{8051FC46-090B-49FE-982B-20A093E0D474}" destId="{AFC513D2-92A2-4E25-8B4F-2D9C41896357}" srcOrd="3" destOrd="0" presId="urn:microsoft.com/office/officeart/2005/8/layout/hProcess4"/>
    <dgm:cxn modelId="{DD40AAEE-F25E-4383-A794-0D1C8A656A5A}" type="presParOf" srcId="{8051FC46-090B-49FE-982B-20A093E0D474}" destId="{F0C7B9E7-93A2-4BA1-AA61-2003B4023165}" srcOrd="4" destOrd="0" presId="urn:microsoft.com/office/officeart/2005/8/layout/hProcess4"/>
    <dgm:cxn modelId="{882DBD46-1A3B-4110-A24D-9D7B2528AB75}" type="presParOf" srcId="{3B5F1953-F935-49CD-BD42-59C6AAE47D95}" destId="{1D624C18-55FE-4DEF-9B97-5213CE47A26C}" srcOrd="5" destOrd="0" presId="urn:microsoft.com/office/officeart/2005/8/layout/hProcess4"/>
    <dgm:cxn modelId="{9B11DD47-6FA0-410E-AAB2-2B21AF33F857}" type="presParOf" srcId="{3B5F1953-F935-49CD-BD42-59C6AAE47D95}" destId="{4E0915D4-CE5E-4DBC-A028-ADECD2628D77}" srcOrd="6" destOrd="0" presId="urn:microsoft.com/office/officeart/2005/8/layout/hProcess4"/>
    <dgm:cxn modelId="{558B5186-03C1-46D7-8E1B-5FE56120A9CF}" type="presParOf" srcId="{4E0915D4-CE5E-4DBC-A028-ADECD2628D77}" destId="{190A9ACC-9928-47A5-B6D0-136C48EB97F2}" srcOrd="0" destOrd="0" presId="urn:microsoft.com/office/officeart/2005/8/layout/hProcess4"/>
    <dgm:cxn modelId="{36931280-E4BE-45DB-A189-1AF6A9E71102}" type="presParOf" srcId="{4E0915D4-CE5E-4DBC-A028-ADECD2628D77}" destId="{77D845EE-A9AD-43C9-B33F-F1A759C19A08}" srcOrd="1" destOrd="0" presId="urn:microsoft.com/office/officeart/2005/8/layout/hProcess4"/>
    <dgm:cxn modelId="{27BCDA21-B91C-4179-97FB-FE3588D572CB}" type="presParOf" srcId="{4E0915D4-CE5E-4DBC-A028-ADECD2628D77}" destId="{460E59A0-5413-4BF4-86D4-83B10505D3F1}" srcOrd="2" destOrd="0" presId="urn:microsoft.com/office/officeart/2005/8/layout/hProcess4"/>
    <dgm:cxn modelId="{78B0D875-3E1C-481E-9462-289FED2A76B6}" type="presParOf" srcId="{4E0915D4-CE5E-4DBC-A028-ADECD2628D77}" destId="{D432B696-1F16-469B-AC9B-7A745271F901}" srcOrd="3" destOrd="0" presId="urn:microsoft.com/office/officeart/2005/8/layout/hProcess4"/>
    <dgm:cxn modelId="{FB41C526-A9FD-416F-953F-CB7C45A2993D}" type="presParOf" srcId="{4E0915D4-CE5E-4DBC-A028-ADECD2628D77}" destId="{023493C5-34EB-444F-B9E6-BF3C0CD48B38}" srcOrd="4" destOrd="0" presId="urn:microsoft.com/office/officeart/2005/8/layout/hProcess4"/>
    <dgm:cxn modelId="{1A996479-C71F-4E43-833E-A9AB6EF941E2}" type="presParOf" srcId="{3B5F1953-F935-49CD-BD42-59C6AAE47D95}" destId="{F06025C5-22A5-4114-9C4E-7556185C6918}" srcOrd="7" destOrd="0" presId="urn:microsoft.com/office/officeart/2005/8/layout/hProcess4"/>
    <dgm:cxn modelId="{AF82ECD7-94F7-48D8-81A3-48744F6FB06E}" type="presParOf" srcId="{3B5F1953-F935-49CD-BD42-59C6AAE47D95}" destId="{4819CFB1-C1D3-444F-982F-8B667F7A270F}" srcOrd="8" destOrd="0" presId="urn:microsoft.com/office/officeart/2005/8/layout/hProcess4"/>
    <dgm:cxn modelId="{1F7FC0A1-372F-4E3C-B286-C1AE8FF549EE}" type="presParOf" srcId="{4819CFB1-C1D3-444F-982F-8B667F7A270F}" destId="{8BAE8687-3D72-4E6D-8C97-FD2F84DA540C}" srcOrd="0" destOrd="0" presId="urn:microsoft.com/office/officeart/2005/8/layout/hProcess4"/>
    <dgm:cxn modelId="{52215EDE-1899-4EF2-927A-64A74979CFDE}" type="presParOf" srcId="{4819CFB1-C1D3-444F-982F-8B667F7A270F}" destId="{CB687E1A-0670-4C72-8661-3FB6964C9530}" srcOrd="1" destOrd="0" presId="urn:microsoft.com/office/officeart/2005/8/layout/hProcess4"/>
    <dgm:cxn modelId="{BC3CD958-77C1-46FF-BB94-6EFD9EF9E2D1}" type="presParOf" srcId="{4819CFB1-C1D3-444F-982F-8B667F7A270F}" destId="{530A0962-D372-41E4-90DD-68C11CE98732}" srcOrd="2" destOrd="0" presId="urn:microsoft.com/office/officeart/2005/8/layout/hProcess4"/>
    <dgm:cxn modelId="{3A840C7A-192A-4DB7-AB29-96251EF1C0CB}" type="presParOf" srcId="{4819CFB1-C1D3-444F-982F-8B667F7A270F}" destId="{BF24EC73-CB44-46A4-8899-1F6604929206}" srcOrd="3" destOrd="0" presId="urn:microsoft.com/office/officeart/2005/8/layout/hProcess4"/>
    <dgm:cxn modelId="{E933ECB8-EC3E-4A67-927F-A55DDE7FE37D}" type="presParOf" srcId="{4819CFB1-C1D3-444F-982F-8B667F7A270F}" destId="{25A19A6A-60DA-4505-938D-BD8526F12D88}" srcOrd="4" destOrd="0" presId="urn:microsoft.com/office/officeart/2005/8/layout/hProcess4"/>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5EA07-4F8D-4348-A8C9-EA41EAE39138}">
      <dsp:nvSpPr>
        <dsp:cNvPr id="0" name=""/>
        <dsp:cNvSpPr/>
      </dsp:nvSpPr>
      <dsp:spPr>
        <a:xfrm>
          <a:off x="1310" y="1692297"/>
          <a:ext cx="1576422" cy="13002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rtl="1">
            <a:lnSpc>
              <a:spcPct val="90000"/>
            </a:lnSpc>
            <a:spcBef>
              <a:spcPct val="0"/>
            </a:spcBef>
            <a:spcAft>
              <a:spcPct val="15000"/>
            </a:spcAft>
            <a:buFontTx/>
            <a:buNone/>
          </a:pPr>
          <a:r>
            <a:rPr lang="en-US" sz="1600" b="1" kern="1200"/>
            <a:t>API calls and web crawling for collecting data</a:t>
          </a:r>
          <a:endParaRPr lang="he-IL" sz="1600" b="1" kern="1200" dirty="0"/>
        </a:p>
      </dsp:txBody>
      <dsp:txXfrm>
        <a:off x="31232" y="1722219"/>
        <a:ext cx="1516578" cy="961756"/>
      </dsp:txXfrm>
    </dsp:sp>
    <dsp:sp modelId="{CBC4DECD-6343-4C76-8014-34A360A2EFDE}">
      <dsp:nvSpPr>
        <dsp:cNvPr id="0" name=""/>
        <dsp:cNvSpPr/>
      </dsp:nvSpPr>
      <dsp:spPr>
        <a:xfrm>
          <a:off x="881573" y="1981695"/>
          <a:ext cx="1768451" cy="1768451"/>
        </a:xfrm>
        <a:prstGeom prst="leftCircularArrow">
          <a:avLst>
            <a:gd name="adj1" fmla="val 3323"/>
            <a:gd name="adj2" fmla="val 410512"/>
            <a:gd name="adj3" fmla="val 2186022"/>
            <a:gd name="adj4" fmla="val 9024489"/>
            <a:gd name="adj5" fmla="val 3876"/>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26DB02F-86F3-4553-9E82-DF9CABCB1885}">
      <dsp:nvSpPr>
        <dsp:cNvPr id="0" name=""/>
        <dsp:cNvSpPr/>
      </dsp:nvSpPr>
      <dsp:spPr>
        <a:xfrm>
          <a:off x="351626" y="2713897"/>
          <a:ext cx="1401264" cy="55723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1">
            <a:lnSpc>
              <a:spcPct val="90000"/>
            </a:lnSpc>
            <a:spcBef>
              <a:spcPct val="0"/>
            </a:spcBef>
            <a:spcAft>
              <a:spcPct val="35000"/>
            </a:spcAft>
            <a:buNone/>
          </a:pPr>
          <a:r>
            <a:rPr lang="en-US" sz="1600" b="1" kern="1200" dirty="0"/>
            <a:t>OBTAINING DATA</a:t>
          </a:r>
          <a:endParaRPr lang="he-IL" sz="1600" b="1" kern="1200" dirty="0"/>
        </a:p>
      </dsp:txBody>
      <dsp:txXfrm>
        <a:off x="367947" y="2730218"/>
        <a:ext cx="1368622" cy="524594"/>
      </dsp:txXfrm>
    </dsp:sp>
    <dsp:sp modelId="{657A92BF-322F-4204-AE59-2EE6D331D9E6}">
      <dsp:nvSpPr>
        <dsp:cNvPr id="0" name=""/>
        <dsp:cNvSpPr/>
      </dsp:nvSpPr>
      <dsp:spPr>
        <a:xfrm>
          <a:off x="2032687" y="1692297"/>
          <a:ext cx="1576422" cy="13002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76562"/>
              <a:satOff val="3140"/>
              <a:lumOff val="2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rtl="1">
            <a:lnSpc>
              <a:spcPct val="90000"/>
            </a:lnSpc>
            <a:spcBef>
              <a:spcPct val="0"/>
            </a:spcBef>
            <a:spcAft>
              <a:spcPct val="15000"/>
            </a:spcAft>
            <a:buFontTx/>
            <a:buNone/>
          </a:pPr>
          <a:r>
            <a:rPr lang="en-US" sz="1600" b="1" kern="1200"/>
            <a:t>Cleaning formatting and filtering the data</a:t>
          </a:r>
          <a:endParaRPr lang="he-IL" sz="1600" b="1" kern="1200" dirty="0"/>
        </a:p>
      </dsp:txBody>
      <dsp:txXfrm>
        <a:off x="2062609" y="2000837"/>
        <a:ext cx="1516578" cy="961756"/>
      </dsp:txXfrm>
    </dsp:sp>
    <dsp:sp modelId="{EBDA69BF-1E09-415D-B70E-528DCF7FDF2B}">
      <dsp:nvSpPr>
        <dsp:cNvPr id="0" name=""/>
        <dsp:cNvSpPr/>
      </dsp:nvSpPr>
      <dsp:spPr>
        <a:xfrm>
          <a:off x="2899813" y="883686"/>
          <a:ext cx="1969882" cy="1969882"/>
        </a:xfrm>
        <a:prstGeom prst="circularArrow">
          <a:avLst>
            <a:gd name="adj1" fmla="val 2983"/>
            <a:gd name="adj2" fmla="val 365589"/>
            <a:gd name="adj3" fmla="val 19458900"/>
            <a:gd name="adj4" fmla="val 12575511"/>
            <a:gd name="adj5" fmla="val 3480"/>
          </a:avLst>
        </a:prstGeom>
        <a:solidFill>
          <a:schemeClr val="accent5">
            <a:hueOff val="368749"/>
            <a:satOff val="4187"/>
            <a:lumOff val="3791"/>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12EB687-3E25-464F-98B9-63A4B77C5AA6}">
      <dsp:nvSpPr>
        <dsp:cNvPr id="0" name=""/>
        <dsp:cNvSpPr/>
      </dsp:nvSpPr>
      <dsp:spPr>
        <a:xfrm>
          <a:off x="2383003" y="1413678"/>
          <a:ext cx="1401264" cy="557236"/>
        </a:xfrm>
        <a:prstGeom prst="roundRect">
          <a:avLst>
            <a:gd name="adj" fmla="val 10000"/>
          </a:avLst>
        </a:prstGeom>
        <a:solidFill>
          <a:schemeClr val="accent5">
            <a:hueOff val="276562"/>
            <a:satOff val="3140"/>
            <a:lumOff val="2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1">
            <a:lnSpc>
              <a:spcPct val="90000"/>
            </a:lnSpc>
            <a:spcBef>
              <a:spcPct val="0"/>
            </a:spcBef>
            <a:spcAft>
              <a:spcPct val="35000"/>
            </a:spcAft>
            <a:buNone/>
          </a:pPr>
          <a:r>
            <a:rPr lang="en-US" sz="1600" b="1" kern="1200" dirty="0"/>
            <a:t>SCRUBBING DATA</a:t>
          </a:r>
          <a:endParaRPr lang="he-IL" sz="1600" b="1" kern="1200" dirty="0"/>
        </a:p>
      </dsp:txBody>
      <dsp:txXfrm>
        <a:off x="2399324" y="1429999"/>
        <a:ext cx="1368622" cy="524594"/>
      </dsp:txXfrm>
    </dsp:sp>
    <dsp:sp modelId="{7A6FCD52-CF11-4600-802C-33E4E495000F}">
      <dsp:nvSpPr>
        <dsp:cNvPr id="0" name=""/>
        <dsp:cNvSpPr/>
      </dsp:nvSpPr>
      <dsp:spPr>
        <a:xfrm>
          <a:off x="4064063" y="1692297"/>
          <a:ext cx="1576422" cy="13002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553124"/>
              <a:satOff val="6280"/>
              <a:lumOff val="56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rtl="1">
            <a:lnSpc>
              <a:spcPct val="90000"/>
            </a:lnSpc>
            <a:spcBef>
              <a:spcPct val="0"/>
            </a:spcBef>
            <a:spcAft>
              <a:spcPct val="15000"/>
            </a:spcAft>
            <a:buFontTx/>
            <a:buNone/>
          </a:pPr>
          <a:r>
            <a:rPr lang="en-US" sz="1600" b="1" kern="1200"/>
            <a:t>Visualizing and understanding the data</a:t>
          </a:r>
          <a:endParaRPr lang="he-IL" sz="1600" b="1" kern="1200" dirty="0"/>
        </a:p>
      </dsp:txBody>
      <dsp:txXfrm>
        <a:off x="4093985" y="1722219"/>
        <a:ext cx="1516578" cy="961756"/>
      </dsp:txXfrm>
    </dsp:sp>
    <dsp:sp modelId="{1D624C18-55FE-4DEF-9B97-5213CE47A26C}">
      <dsp:nvSpPr>
        <dsp:cNvPr id="0" name=""/>
        <dsp:cNvSpPr/>
      </dsp:nvSpPr>
      <dsp:spPr>
        <a:xfrm>
          <a:off x="4944327" y="1981695"/>
          <a:ext cx="1768451" cy="1768451"/>
        </a:xfrm>
        <a:prstGeom prst="leftCircularArrow">
          <a:avLst>
            <a:gd name="adj1" fmla="val 3323"/>
            <a:gd name="adj2" fmla="val 410512"/>
            <a:gd name="adj3" fmla="val 2186022"/>
            <a:gd name="adj4" fmla="val 9024489"/>
            <a:gd name="adj5" fmla="val 3876"/>
          </a:avLst>
        </a:prstGeom>
        <a:solidFill>
          <a:schemeClr val="accent5">
            <a:hueOff val="737499"/>
            <a:satOff val="8374"/>
            <a:lumOff val="7581"/>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AFC513D2-92A2-4E25-8B4F-2D9C41896357}">
      <dsp:nvSpPr>
        <dsp:cNvPr id="0" name=""/>
        <dsp:cNvSpPr/>
      </dsp:nvSpPr>
      <dsp:spPr>
        <a:xfrm>
          <a:off x="4414379" y="2713897"/>
          <a:ext cx="1401264" cy="557236"/>
        </a:xfrm>
        <a:prstGeom prst="roundRect">
          <a:avLst>
            <a:gd name="adj" fmla="val 10000"/>
          </a:avLst>
        </a:prstGeom>
        <a:solidFill>
          <a:schemeClr val="accent5">
            <a:hueOff val="553124"/>
            <a:satOff val="6280"/>
            <a:lumOff val="568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1">
            <a:lnSpc>
              <a:spcPct val="90000"/>
            </a:lnSpc>
            <a:spcBef>
              <a:spcPct val="0"/>
            </a:spcBef>
            <a:spcAft>
              <a:spcPct val="35000"/>
            </a:spcAft>
            <a:buNone/>
          </a:pPr>
          <a:r>
            <a:rPr lang="en-US" sz="1600" b="1" kern="1200" dirty="0"/>
            <a:t>EXPLORING DATA</a:t>
          </a:r>
          <a:endParaRPr lang="he-IL" sz="1600" b="1" kern="1200" dirty="0"/>
        </a:p>
      </dsp:txBody>
      <dsp:txXfrm>
        <a:off x="4430700" y="2730218"/>
        <a:ext cx="1368622" cy="524594"/>
      </dsp:txXfrm>
    </dsp:sp>
    <dsp:sp modelId="{77D845EE-A9AD-43C9-B33F-F1A759C19A08}">
      <dsp:nvSpPr>
        <dsp:cNvPr id="0" name=""/>
        <dsp:cNvSpPr/>
      </dsp:nvSpPr>
      <dsp:spPr>
        <a:xfrm>
          <a:off x="6095440" y="1692297"/>
          <a:ext cx="1576422" cy="13002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829686"/>
              <a:satOff val="9421"/>
              <a:lumOff val="85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rtl="1">
            <a:lnSpc>
              <a:spcPct val="90000"/>
            </a:lnSpc>
            <a:spcBef>
              <a:spcPct val="0"/>
            </a:spcBef>
            <a:spcAft>
              <a:spcPct val="15000"/>
            </a:spcAft>
            <a:buFontTx/>
            <a:buNone/>
          </a:pPr>
          <a:r>
            <a:rPr lang="en-US" sz="1600" b="1" kern="1200" dirty="0"/>
            <a:t>Train and predict the data</a:t>
          </a:r>
          <a:endParaRPr lang="he-IL" sz="1600" b="1" kern="1200" dirty="0"/>
        </a:p>
      </dsp:txBody>
      <dsp:txXfrm>
        <a:off x="6125362" y="2000837"/>
        <a:ext cx="1516578" cy="961756"/>
      </dsp:txXfrm>
    </dsp:sp>
    <dsp:sp modelId="{F06025C5-22A5-4114-9C4E-7556185C6918}">
      <dsp:nvSpPr>
        <dsp:cNvPr id="0" name=""/>
        <dsp:cNvSpPr/>
      </dsp:nvSpPr>
      <dsp:spPr>
        <a:xfrm>
          <a:off x="6962567" y="883686"/>
          <a:ext cx="1969882" cy="1969882"/>
        </a:xfrm>
        <a:prstGeom prst="circularArrow">
          <a:avLst>
            <a:gd name="adj1" fmla="val 2983"/>
            <a:gd name="adj2" fmla="val 365589"/>
            <a:gd name="adj3" fmla="val 19458900"/>
            <a:gd name="adj4" fmla="val 12575511"/>
            <a:gd name="adj5" fmla="val 3480"/>
          </a:avLst>
        </a:prstGeom>
        <a:solidFill>
          <a:schemeClr val="accent5">
            <a:hueOff val="1106248"/>
            <a:satOff val="12561"/>
            <a:lumOff val="11372"/>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432B696-1F16-469B-AC9B-7A745271F901}">
      <dsp:nvSpPr>
        <dsp:cNvPr id="0" name=""/>
        <dsp:cNvSpPr/>
      </dsp:nvSpPr>
      <dsp:spPr>
        <a:xfrm>
          <a:off x="6445756" y="1413678"/>
          <a:ext cx="1401264" cy="557236"/>
        </a:xfrm>
        <a:prstGeom prst="roundRect">
          <a:avLst>
            <a:gd name="adj" fmla="val 10000"/>
          </a:avLst>
        </a:prstGeom>
        <a:solidFill>
          <a:schemeClr val="accent5">
            <a:hueOff val="829686"/>
            <a:satOff val="9421"/>
            <a:lumOff val="852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1">
            <a:lnSpc>
              <a:spcPct val="90000"/>
            </a:lnSpc>
            <a:spcBef>
              <a:spcPct val="0"/>
            </a:spcBef>
            <a:spcAft>
              <a:spcPct val="35000"/>
            </a:spcAft>
            <a:buNone/>
          </a:pPr>
          <a:r>
            <a:rPr lang="en-US" sz="1600" b="1" kern="1200" dirty="0"/>
            <a:t>MACHINE LEARNING</a:t>
          </a:r>
          <a:endParaRPr lang="he-IL" sz="1600" b="1" kern="1200" dirty="0"/>
        </a:p>
      </dsp:txBody>
      <dsp:txXfrm>
        <a:off x="6462077" y="1429999"/>
        <a:ext cx="1368622" cy="524594"/>
      </dsp:txXfrm>
    </dsp:sp>
    <dsp:sp modelId="{CB687E1A-0670-4C72-8661-3FB6964C9530}">
      <dsp:nvSpPr>
        <dsp:cNvPr id="0" name=""/>
        <dsp:cNvSpPr/>
      </dsp:nvSpPr>
      <dsp:spPr>
        <a:xfrm>
          <a:off x="8126817" y="1692297"/>
          <a:ext cx="1576422" cy="13002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1106248"/>
              <a:satOff val="12561"/>
              <a:lumOff val="113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rtl="1">
            <a:lnSpc>
              <a:spcPct val="90000"/>
            </a:lnSpc>
            <a:spcBef>
              <a:spcPct val="0"/>
            </a:spcBef>
            <a:spcAft>
              <a:spcPct val="15000"/>
            </a:spcAft>
            <a:buFontTx/>
            <a:buNone/>
          </a:pPr>
          <a:r>
            <a:rPr lang="en-US" sz="1600" b="1" kern="1200"/>
            <a:t>Understanding and delivering the data, conclusions</a:t>
          </a:r>
          <a:endParaRPr lang="he-IL" sz="1600" b="1" kern="1200" dirty="0"/>
        </a:p>
      </dsp:txBody>
      <dsp:txXfrm>
        <a:off x="8156739" y="1722219"/>
        <a:ext cx="1516578" cy="961756"/>
      </dsp:txXfrm>
    </dsp:sp>
    <dsp:sp modelId="{BF24EC73-CB44-46A4-8899-1F6604929206}">
      <dsp:nvSpPr>
        <dsp:cNvPr id="0" name=""/>
        <dsp:cNvSpPr/>
      </dsp:nvSpPr>
      <dsp:spPr>
        <a:xfrm>
          <a:off x="8477133" y="2713897"/>
          <a:ext cx="1401264" cy="557236"/>
        </a:xfrm>
        <a:prstGeom prst="roundRect">
          <a:avLst>
            <a:gd name="adj" fmla="val 10000"/>
          </a:avLst>
        </a:prstGeom>
        <a:solidFill>
          <a:schemeClr val="accent5">
            <a:hueOff val="1106248"/>
            <a:satOff val="12561"/>
            <a:lumOff val="1137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1">
            <a:lnSpc>
              <a:spcPct val="90000"/>
            </a:lnSpc>
            <a:spcBef>
              <a:spcPct val="0"/>
            </a:spcBef>
            <a:spcAft>
              <a:spcPct val="35000"/>
            </a:spcAft>
            <a:buNone/>
          </a:pPr>
          <a:r>
            <a:rPr lang="en-US" sz="1600" b="1" kern="1200" dirty="0"/>
            <a:t>INTERPRETING DATA</a:t>
          </a:r>
          <a:endParaRPr lang="he-IL" sz="1600" b="1" kern="1200" dirty="0"/>
        </a:p>
      </dsp:txBody>
      <dsp:txXfrm>
        <a:off x="8493454" y="2730218"/>
        <a:ext cx="1368622" cy="5245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0AF462D-C10A-4967-B4BE-733182E6BDD4}" type="datetimeFigureOut">
              <a:rPr lang="he-IL" smtClean="0"/>
              <a:t>ח'/תמוז/תשפ"א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598AA64-8BB5-4656-83B4-E8D192ECC289}" type="slidenum">
              <a:rPr lang="he-IL" smtClean="0"/>
              <a:t>‹#›</a:t>
            </a:fld>
            <a:endParaRPr lang="he-IL"/>
          </a:p>
        </p:txBody>
      </p:sp>
    </p:spTree>
    <p:extLst>
      <p:ext uri="{BB962C8B-B14F-4D97-AF65-F5344CB8AC3E}">
        <p14:creationId xmlns:p14="http://schemas.microsoft.com/office/powerpoint/2010/main" val="46298719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598AA64-8BB5-4656-83B4-E8D192ECC289}" type="slidenum">
              <a:rPr lang="he-IL" smtClean="0"/>
              <a:t>1</a:t>
            </a:fld>
            <a:endParaRPr lang="he-IL"/>
          </a:p>
        </p:txBody>
      </p:sp>
    </p:spTree>
    <p:extLst>
      <p:ext uri="{BB962C8B-B14F-4D97-AF65-F5344CB8AC3E}">
        <p14:creationId xmlns:p14="http://schemas.microsoft.com/office/powerpoint/2010/main" val="209442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598AA64-8BB5-4656-83B4-E8D192ECC289}" type="slidenum">
              <a:rPr lang="he-IL" smtClean="0"/>
              <a:t>4</a:t>
            </a:fld>
            <a:endParaRPr lang="he-IL"/>
          </a:p>
        </p:txBody>
      </p:sp>
    </p:spTree>
    <p:extLst>
      <p:ext uri="{BB962C8B-B14F-4D97-AF65-F5344CB8AC3E}">
        <p14:creationId xmlns:p14="http://schemas.microsoft.com/office/powerpoint/2010/main" val="4140949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598AA64-8BB5-4656-83B4-E8D192ECC289}" type="slidenum">
              <a:rPr lang="he-IL" smtClean="0"/>
              <a:t>10</a:t>
            </a:fld>
            <a:endParaRPr lang="he-IL"/>
          </a:p>
        </p:txBody>
      </p:sp>
    </p:spTree>
    <p:extLst>
      <p:ext uri="{BB962C8B-B14F-4D97-AF65-F5344CB8AC3E}">
        <p14:creationId xmlns:p14="http://schemas.microsoft.com/office/powerpoint/2010/main" val="302508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598AA64-8BB5-4656-83B4-E8D192ECC289}" type="slidenum">
              <a:rPr lang="he-IL" smtClean="0"/>
              <a:t>17</a:t>
            </a:fld>
            <a:endParaRPr lang="he-IL"/>
          </a:p>
        </p:txBody>
      </p:sp>
    </p:spTree>
    <p:extLst>
      <p:ext uri="{BB962C8B-B14F-4D97-AF65-F5344CB8AC3E}">
        <p14:creationId xmlns:p14="http://schemas.microsoft.com/office/powerpoint/2010/main" val="90667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497230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17264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88767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3161837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39059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3533659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97198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3067965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1028864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4164248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5217936-3E80-4983-8B1E-E10D19725366}" type="datetimeFigureOut">
              <a:rPr lang="he-IL" smtClean="0"/>
              <a:t>ח'/תמוז/תשפ"א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B3118FD-D5D0-4AB8-8789-BB40D48DC39B}" type="slidenum">
              <a:rPr lang="he-IL" smtClean="0"/>
              <a:t>‹#›</a:t>
            </a:fld>
            <a:endParaRPr lang="he-IL"/>
          </a:p>
        </p:txBody>
      </p:sp>
    </p:spTree>
    <p:extLst>
      <p:ext uri="{BB962C8B-B14F-4D97-AF65-F5344CB8AC3E}">
        <p14:creationId xmlns:p14="http://schemas.microsoft.com/office/powerpoint/2010/main" val="651723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217936-3E80-4983-8B1E-E10D19725366}" type="datetimeFigureOut">
              <a:rPr lang="he-IL" smtClean="0"/>
              <a:t>ח'/תמוז/תשפ"א</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3118FD-D5D0-4AB8-8789-BB40D48DC39B}" type="slidenum">
              <a:rPr lang="he-IL" smtClean="0"/>
              <a:t>‹#›</a:t>
            </a:fld>
            <a:endParaRPr lang="he-IL"/>
          </a:p>
        </p:txBody>
      </p:sp>
    </p:spTree>
    <p:extLst>
      <p:ext uri="{BB962C8B-B14F-4D97-AF65-F5344CB8AC3E}">
        <p14:creationId xmlns:p14="http://schemas.microsoft.com/office/powerpoint/2010/main" val="2203000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189A41-1CE2-4A11-B285-B0F40F81ADB0}"/>
              </a:ext>
            </a:extLst>
          </p:cNvPr>
          <p:cNvSpPr>
            <a:spLocks noGrp="1"/>
          </p:cNvSpPr>
          <p:nvPr>
            <p:ph type="ctrTitle"/>
          </p:nvPr>
        </p:nvSpPr>
        <p:spPr>
          <a:xfrm>
            <a:off x="805686" y="1341951"/>
            <a:ext cx="4790026" cy="1463040"/>
          </a:xfrm>
        </p:spPr>
        <p:txBody>
          <a:bodyPr anchor="b">
            <a:normAutofit fontScale="90000"/>
          </a:bodyPr>
          <a:lstStyle/>
          <a:p>
            <a:pPr algn="l"/>
            <a:r>
              <a:rPr lang="en-US" sz="5400" b="1" dirty="0"/>
              <a:t>Yelp Restaurants Rating</a:t>
            </a:r>
            <a:endParaRPr lang="he-IL" sz="5400" b="1" dirty="0"/>
          </a:p>
        </p:txBody>
      </p:sp>
      <p:sp>
        <p:nvSpPr>
          <p:cNvPr id="3" name="כותרת משנה 2">
            <a:extLst>
              <a:ext uri="{FF2B5EF4-FFF2-40B4-BE49-F238E27FC236}">
                <a16:creationId xmlns:a16="http://schemas.microsoft.com/office/drawing/2014/main" id="{7044F7BB-3096-4325-A87A-BF4E840FEB95}"/>
              </a:ext>
            </a:extLst>
          </p:cNvPr>
          <p:cNvSpPr>
            <a:spLocks noGrp="1"/>
          </p:cNvSpPr>
          <p:nvPr>
            <p:ph type="subTitle" idx="1"/>
          </p:nvPr>
        </p:nvSpPr>
        <p:spPr>
          <a:xfrm>
            <a:off x="890339" y="4636008"/>
            <a:ext cx="3734014" cy="1572768"/>
          </a:xfrm>
        </p:spPr>
        <p:txBody>
          <a:bodyPr>
            <a:normAutofit/>
          </a:bodyPr>
          <a:lstStyle/>
          <a:p>
            <a:pPr algn="l"/>
            <a:r>
              <a:rPr lang="en-US"/>
              <a:t>Data Mining And Machine Learning Final Project</a:t>
            </a:r>
            <a:endParaRPr lang="he-IL" dirty="0"/>
          </a:p>
        </p:txBody>
      </p:sp>
      <p:pic>
        <p:nvPicPr>
          <p:cNvPr id="1028" name="Picture 4" descr="Food on Instagram is more and more genuine and creative - QT Magazine Doom">
            <a:extLst>
              <a:ext uri="{FF2B5EF4-FFF2-40B4-BE49-F238E27FC236}">
                <a16:creationId xmlns:a16="http://schemas.microsoft.com/office/drawing/2014/main" id="{32B4A303-D178-49B8-A81F-BC0D67001E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48" r="2765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7" name="כותרת משנה 2">
            <a:extLst>
              <a:ext uri="{FF2B5EF4-FFF2-40B4-BE49-F238E27FC236}">
                <a16:creationId xmlns:a16="http://schemas.microsoft.com/office/drawing/2014/main" id="{AEE90D79-CAB8-4D35-8823-6C0D632C7EA1}"/>
              </a:ext>
            </a:extLst>
          </p:cNvPr>
          <p:cNvSpPr txBox="1">
            <a:spLocks/>
          </p:cNvSpPr>
          <p:nvPr/>
        </p:nvSpPr>
        <p:spPr>
          <a:xfrm>
            <a:off x="888814" y="5638629"/>
            <a:ext cx="3677056" cy="909271"/>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t>Dor Mordehai    206898645 Lin Ben- </a:t>
            </a:r>
            <a:r>
              <a:rPr lang="en-US" sz="2200" dirty="0" err="1"/>
              <a:t>Moyal</a:t>
            </a:r>
            <a:r>
              <a:rPr lang="en-US" sz="2200" dirty="0"/>
              <a:t>   318228558</a:t>
            </a:r>
            <a:endParaRPr lang="he-IL" sz="2200" dirty="0"/>
          </a:p>
        </p:txBody>
      </p:sp>
    </p:spTree>
    <p:extLst>
      <p:ext uri="{BB962C8B-B14F-4D97-AF65-F5344CB8AC3E}">
        <p14:creationId xmlns:p14="http://schemas.microsoft.com/office/powerpoint/2010/main" val="265984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3F7358EF-EF03-4357-B676-F854C8BE72FF}"/>
              </a:ext>
            </a:extLst>
          </p:cNvPr>
          <p:cNvSpPr txBox="1"/>
          <p:nvPr/>
        </p:nvSpPr>
        <p:spPr>
          <a:xfrm>
            <a:off x="7545636" y="0"/>
            <a:ext cx="4087306" cy="288911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b="1" dirty="0">
                <a:latin typeface="+mj-lt"/>
                <a:ea typeface="+mj-ea"/>
                <a:cs typeface="+mj-cs"/>
              </a:rPr>
              <a:t>Exploring Data and Visualization</a:t>
            </a:r>
          </a:p>
        </p:txBody>
      </p:sp>
      <p:sp>
        <p:nvSpPr>
          <p:cNvPr id="13" name="Freeform: Shape 1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תמונה 7">
            <a:extLst>
              <a:ext uri="{FF2B5EF4-FFF2-40B4-BE49-F238E27FC236}">
                <a16:creationId xmlns:a16="http://schemas.microsoft.com/office/drawing/2014/main" id="{EE6A93EE-59B6-4EEC-8147-C01754FB6CC1}"/>
              </a:ext>
            </a:extLst>
          </p:cNvPr>
          <p:cNvPicPr>
            <a:picLocks noChangeAspect="1"/>
          </p:cNvPicPr>
          <p:nvPr/>
        </p:nvPicPr>
        <p:blipFill rotWithShape="1">
          <a:blip r:embed="rId3"/>
          <a:srcRect r="-1" b="242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9" name="תיבת טקסט 8">
            <a:extLst>
              <a:ext uri="{FF2B5EF4-FFF2-40B4-BE49-F238E27FC236}">
                <a16:creationId xmlns:a16="http://schemas.microsoft.com/office/drawing/2014/main" id="{EBE78932-86DD-4EB8-9BB8-45DADD46CD6F}"/>
              </a:ext>
            </a:extLst>
          </p:cNvPr>
          <p:cNvSpPr txBox="1"/>
          <p:nvPr/>
        </p:nvSpPr>
        <p:spPr>
          <a:xfrm>
            <a:off x="7464613" y="3429000"/>
            <a:ext cx="3658658" cy="646331"/>
          </a:xfrm>
          <a:prstGeom prst="rect">
            <a:avLst/>
          </a:prstGeom>
          <a:noFill/>
        </p:spPr>
        <p:txBody>
          <a:bodyPr wrap="square" rtlCol="1">
            <a:spAutoFit/>
          </a:bodyPr>
          <a:lstStyle/>
          <a:p>
            <a:r>
              <a:rPr lang="en-US" dirty="0"/>
              <a:t>We Used “seaborn” and “matplotlib” libraries to graph visualization</a:t>
            </a:r>
            <a:endParaRPr lang="he-IL" dirty="0"/>
          </a:p>
        </p:txBody>
      </p:sp>
    </p:spTree>
    <p:extLst>
      <p:ext uri="{BB962C8B-B14F-4D97-AF65-F5344CB8AC3E}">
        <p14:creationId xmlns:p14="http://schemas.microsoft.com/office/powerpoint/2010/main" val="2207280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כותרת 1">
            <a:extLst>
              <a:ext uri="{FF2B5EF4-FFF2-40B4-BE49-F238E27FC236}">
                <a16:creationId xmlns:a16="http://schemas.microsoft.com/office/drawing/2014/main" id="{FB57A0DA-B804-4345-A14C-CCF0D715FFDB}"/>
              </a:ext>
            </a:extLst>
          </p:cNvPr>
          <p:cNvSpPr txBox="1">
            <a:spLocks/>
          </p:cNvSpPr>
          <p:nvPr/>
        </p:nvSpPr>
        <p:spPr>
          <a:xfrm>
            <a:off x="291129" y="-101627"/>
            <a:ext cx="10515600" cy="205704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spcAft>
                <a:spcPts val="600"/>
              </a:spcAft>
            </a:pPr>
            <a:r>
              <a:rPr lang="en-US" sz="4000" b="1" kern="1200" dirty="0">
                <a:solidFill>
                  <a:schemeClr val="tx1"/>
                </a:solidFill>
                <a:latin typeface="+mj-lt"/>
                <a:ea typeface="+mj-ea"/>
                <a:cs typeface="+mj-cs"/>
              </a:rPr>
              <a:t>Restaurants Rating</a:t>
            </a:r>
          </a:p>
        </p:txBody>
      </p:sp>
      <p:pic>
        <p:nvPicPr>
          <p:cNvPr id="12" name="תמונה 11">
            <a:extLst>
              <a:ext uri="{FF2B5EF4-FFF2-40B4-BE49-F238E27FC236}">
                <a16:creationId xmlns:a16="http://schemas.microsoft.com/office/drawing/2014/main" id="{BBBBE461-363B-41FE-895B-3EDCB8E94188}"/>
              </a:ext>
            </a:extLst>
          </p:cNvPr>
          <p:cNvPicPr>
            <a:picLocks noChangeAspect="1"/>
          </p:cNvPicPr>
          <p:nvPr/>
        </p:nvPicPr>
        <p:blipFill>
          <a:blip r:embed="rId2"/>
          <a:stretch>
            <a:fillRect/>
          </a:stretch>
        </p:blipFill>
        <p:spPr>
          <a:xfrm>
            <a:off x="194099" y="1722642"/>
            <a:ext cx="3797536" cy="3408288"/>
          </a:xfrm>
          <a:prstGeom prst="rect">
            <a:avLst/>
          </a:prstGeom>
        </p:spPr>
      </p:pic>
      <p:pic>
        <p:nvPicPr>
          <p:cNvPr id="7" name="תמונה 6">
            <a:extLst>
              <a:ext uri="{FF2B5EF4-FFF2-40B4-BE49-F238E27FC236}">
                <a16:creationId xmlns:a16="http://schemas.microsoft.com/office/drawing/2014/main" id="{4A2F39EA-AF46-4BD0-951F-C40314000E16}"/>
              </a:ext>
            </a:extLst>
          </p:cNvPr>
          <p:cNvPicPr>
            <a:picLocks noChangeAspect="1"/>
          </p:cNvPicPr>
          <p:nvPr/>
        </p:nvPicPr>
        <p:blipFill>
          <a:blip r:embed="rId3"/>
          <a:stretch>
            <a:fillRect/>
          </a:stretch>
        </p:blipFill>
        <p:spPr>
          <a:xfrm>
            <a:off x="4201078" y="2491192"/>
            <a:ext cx="3797536" cy="2724732"/>
          </a:xfrm>
          <a:prstGeom prst="rect">
            <a:avLst/>
          </a:prstGeom>
        </p:spPr>
      </p:pic>
      <p:pic>
        <p:nvPicPr>
          <p:cNvPr id="8" name="תמונה 7">
            <a:extLst>
              <a:ext uri="{FF2B5EF4-FFF2-40B4-BE49-F238E27FC236}">
                <a16:creationId xmlns:a16="http://schemas.microsoft.com/office/drawing/2014/main" id="{36A7A96F-2A6A-42CB-A03E-DE7D54E49D0F}"/>
              </a:ext>
            </a:extLst>
          </p:cNvPr>
          <p:cNvPicPr>
            <a:picLocks noChangeAspect="1"/>
          </p:cNvPicPr>
          <p:nvPr/>
        </p:nvPicPr>
        <p:blipFill>
          <a:blip r:embed="rId4"/>
          <a:stretch>
            <a:fillRect/>
          </a:stretch>
        </p:blipFill>
        <p:spPr>
          <a:xfrm>
            <a:off x="8208057" y="3110799"/>
            <a:ext cx="3797536" cy="2591818"/>
          </a:xfrm>
          <a:prstGeom prst="rect">
            <a:avLst/>
          </a:prstGeom>
        </p:spPr>
      </p:pic>
      <p:sp>
        <p:nvSpPr>
          <p:cNvPr id="13" name="תיבת טקסט 12">
            <a:extLst>
              <a:ext uri="{FF2B5EF4-FFF2-40B4-BE49-F238E27FC236}">
                <a16:creationId xmlns:a16="http://schemas.microsoft.com/office/drawing/2014/main" id="{DE86DA25-34CA-4D3E-93C9-EC8A621FBF2A}"/>
              </a:ext>
            </a:extLst>
          </p:cNvPr>
          <p:cNvSpPr txBox="1"/>
          <p:nvPr/>
        </p:nvSpPr>
        <p:spPr>
          <a:xfrm>
            <a:off x="4201078" y="5437222"/>
            <a:ext cx="3797536" cy="272473"/>
          </a:xfrm>
          <a:prstGeom prst="rect">
            <a:avLst/>
          </a:prstGeom>
          <a:solidFill>
            <a:srgbClr val="000000">
              <a:alpha val="50000"/>
            </a:srgbClr>
          </a:solidFill>
          <a:ln>
            <a:noFill/>
          </a:ln>
        </p:spPr>
        <p:txBody>
          <a:bodyPr wrap="square" rtlCol="1">
            <a:noAutofit/>
          </a:bodyPr>
          <a:lstStyle/>
          <a:p>
            <a:pPr algn="ctr">
              <a:spcAft>
                <a:spcPts val="600"/>
              </a:spcAft>
            </a:pPr>
            <a:r>
              <a:rPr lang="en-US" sz="1000" dirty="0">
                <a:solidFill>
                  <a:srgbClr val="FFFFFF"/>
                </a:solidFill>
              </a:rPr>
              <a:t>The graph shows the rating in relation to the price of the restaurant</a:t>
            </a:r>
            <a:endParaRPr lang="he-IL" sz="1000" dirty="0">
              <a:solidFill>
                <a:srgbClr val="FFFFFF"/>
              </a:solidFill>
            </a:endParaRPr>
          </a:p>
        </p:txBody>
      </p:sp>
      <p:sp>
        <p:nvSpPr>
          <p:cNvPr id="14" name="תיבת טקסט 13">
            <a:extLst>
              <a:ext uri="{FF2B5EF4-FFF2-40B4-BE49-F238E27FC236}">
                <a16:creationId xmlns:a16="http://schemas.microsoft.com/office/drawing/2014/main" id="{850274CB-B714-4CFA-BC20-5B9ABB5E9BE3}"/>
              </a:ext>
            </a:extLst>
          </p:cNvPr>
          <p:cNvSpPr txBox="1"/>
          <p:nvPr/>
        </p:nvSpPr>
        <p:spPr>
          <a:xfrm>
            <a:off x="291129" y="5045510"/>
            <a:ext cx="3797536" cy="272473"/>
          </a:xfrm>
          <a:prstGeom prst="rect">
            <a:avLst/>
          </a:prstGeom>
          <a:solidFill>
            <a:srgbClr val="000000">
              <a:alpha val="50000"/>
            </a:srgbClr>
          </a:solidFill>
          <a:ln>
            <a:noFill/>
          </a:ln>
        </p:spPr>
        <p:txBody>
          <a:bodyPr wrap="square" rtlCol="1">
            <a:noAutofit/>
          </a:bodyPr>
          <a:lstStyle/>
          <a:p>
            <a:pPr algn="ctr">
              <a:spcAft>
                <a:spcPts val="600"/>
              </a:spcAft>
            </a:pPr>
            <a:r>
              <a:rPr lang="en-US" sz="1100" dirty="0">
                <a:solidFill>
                  <a:srgbClr val="FFFFFF"/>
                </a:solidFill>
              </a:rPr>
              <a:t>The graph shows the rating in each city: NY, Miami an LA</a:t>
            </a:r>
            <a:endParaRPr lang="he-IL" sz="1100" dirty="0">
              <a:solidFill>
                <a:srgbClr val="FFFFFF"/>
              </a:solidFill>
            </a:endParaRPr>
          </a:p>
        </p:txBody>
      </p:sp>
      <p:sp>
        <p:nvSpPr>
          <p:cNvPr id="15" name="תיבת טקסט 14">
            <a:extLst>
              <a:ext uri="{FF2B5EF4-FFF2-40B4-BE49-F238E27FC236}">
                <a16:creationId xmlns:a16="http://schemas.microsoft.com/office/drawing/2014/main" id="{75FBFCB3-0E8A-4208-9A48-42953ED88C39}"/>
              </a:ext>
            </a:extLst>
          </p:cNvPr>
          <p:cNvSpPr txBox="1"/>
          <p:nvPr/>
        </p:nvSpPr>
        <p:spPr>
          <a:xfrm>
            <a:off x="8192673" y="5739839"/>
            <a:ext cx="3797536" cy="259181"/>
          </a:xfrm>
          <a:prstGeom prst="rect">
            <a:avLst/>
          </a:prstGeom>
          <a:solidFill>
            <a:srgbClr val="000000">
              <a:alpha val="50000"/>
            </a:srgbClr>
          </a:solidFill>
          <a:ln>
            <a:noFill/>
          </a:ln>
        </p:spPr>
        <p:txBody>
          <a:bodyPr wrap="square" rtlCol="1">
            <a:noAutofit/>
          </a:bodyPr>
          <a:lstStyle/>
          <a:p>
            <a:pPr algn="ctr">
              <a:spcAft>
                <a:spcPts val="600"/>
              </a:spcAft>
            </a:pPr>
            <a:r>
              <a:rPr lang="en-US" sz="1100" dirty="0">
                <a:solidFill>
                  <a:srgbClr val="FFFFFF"/>
                </a:solidFill>
              </a:rPr>
              <a:t>The graph shows count of restaurants in each rating</a:t>
            </a:r>
            <a:endParaRPr lang="he-IL" sz="1100" dirty="0">
              <a:solidFill>
                <a:srgbClr val="FFFFFF"/>
              </a:solidFill>
            </a:endParaRPr>
          </a:p>
        </p:txBody>
      </p:sp>
    </p:spTree>
    <p:extLst>
      <p:ext uri="{BB962C8B-B14F-4D97-AF65-F5344CB8AC3E}">
        <p14:creationId xmlns:p14="http://schemas.microsoft.com/office/powerpoint/2010/main" val="3054621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כותרת 1">
            <a:extLst>
              <a:ext uri="{FF2B5EF4-FFF2-40B4-BE49-F238E27FC236}">
                <a16:creationId xmlns:a16="http://schemas.microsoft.com/office/drawing/2014/main" id="{FB57A0DA-B804-4345-A14C-CCF0D715FFDB}"/>
              </a:ext>
            </a:extLst>
          </p:cNvPr>
          <p:cNvSpPr txBox="1">
            <a:spLocks/>
          </p:cNvSpPr>
          <p:nvPr/>
        </p:nvSpPr>
        <p:spPr>
          <a:xfrm>
            <a:off x="1366160" y="4376508"/>
            <a:ext cx="9623404" cy="1257202"/>
          </a:xfrm>
          <a:prstGeom prst="rect">
            <a:avLst/>
          </a:prstGeom>
        </p:spPr>
        <p:txBody>
          <a:bodyPr vert="horz" lIns="91440" tIns="45720" rIns="91440" bIns="45720" rtlCol="0" anchor="b">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spcAft>
                <a:spcPts val="600"/>
              </a:spcAft>
            </a:pPr>
            <a:r>
              <a:rPr lang="en-US" sz="6600" b="1"/>
              <a:t>Restaurants Price</a:t>
            </a:r>
          </a:p>
        </p:txBody>
      </p:sp>
      <p:sp>
        <p:nvSpPr>
          <p:cNvPr id="29" name="Rectangle 25">
            <a:extLst>
              <a:ext uri="{FF2B5EF4-FFF2-40B4-BE49-F238E27FC236}">
                <a16:creationId xmlns:a16="http://schemas.microsoft.com/office/drawing/2014/main" id="{EF5FE77B-EA4C-4573-8509-E577DCA8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תמונה 15">
            <a:extLst>
              <a:ext uri="{FF2B5EF4-FFF2-40B4-BE49-F238E27FC236}">
                <a16:creationId xmlns:a16="http://schemas.microsoft.com/office/drawing/2014/main" id="{E924AE95-1B37-4C7D-A0A9-110774A753CB}"/>
              </a:ext>
            </a:extLst>
          </p:cNvPr>
          <p:cNvPicPr>
            <a:picLocks noChangeAspect="1"/>
          </p:cNvPicPr>
          <p:nvPr/>
        </p:nvPicPr>
        <p:blipFill>
          <a:blip r:embed="rId2"/>
          <a:stretch>
            <a:fillRect/>
          </a:stretch>
        </p:blipFill>
        <p:spPr>
          <a:xfrm>
            <a:off x="1790719" y="891540"/>
            <a:ext cx="3899797" cy="3217333"/>
          </a:xfrm>
          <a:prstGeom prst="rect">
            <a:avLst/>
          </a:prstGeom>
          <a:effectLst>
            <a:outerShdw blurRad="406400" dist="317500" dir="5400000" sx="89000" sy="89000" rotWithShape="0">
              <a:prstClr val="black">
                <a:alpha val="15000"/>
              </a:prstClr>
            </a:outerShdw>
          </a:effectLst>
        </p:spPr>
      </p:pic>
      <p:pic>
        <p:nvPicPr>
          <p:cNvPr id="11" name="תמונה 10">
            <a:extLst>
              <a:ext uri="{FF2B5EF4-FFF2-40B4-BE49-F238E27FC236}">
                <a16:creationId xmlns:a16="http://schemas.microsoft.com/office/drawing/2014/main" id="{3A791EBB-EC13-42B4-9A76-92C41284A641}"/>
              </a:ext>
            </a:extLst>
          </p:cNvPr>
          <p:cNvPicPr>
            <a:picLocks noChangeAspect="1"/>
          </p:cNvPicPr>
          <p:nvPr/>
        </p:nvPicPr>
        <p:blipFill>
          <a:blip r:embed="rId3"/>
          <a:stretch>
            <a:fillRect/>
          </a:stretch>
        </p:blipFill>
        <p:spPr>
          <a:xfrm>
            <a:off x="6661229" y="891540"/>
            <a:ext cx="4453056" cy="3217333"/>
          </a:xfrm>
          <a:prstGeom prst="rect">
            <a:avLst/>
          </a:prstGeom>
          <a:effectLst>
            <a:outerShdw blurRad="406400" dist="317500" dir="5400000" sx="89000" sy="89000" rotWithShape="0">
              <a:prstClr val="black">
                <a:alpha val="15000"/>
              </a:prstClr>
            </a:outerShdw>
          </a:effectLst>
        </p:spPr>
      </p:pic>
      <p:sp>
        <p:nvSpPr>
          <p:cNvPr id="18" name="תיבת טקסט 17">
            <a:extLst>
              <a:ext uri="{FF2B5EF4-FFF2-40B4-BE49-F238E27FC236}">
                <a16:creationId xmlns:a16="http://schemas.microsoft.com/office/drawing/2014/main" id="{E66947DF-EE63-41EF-8309-5C87748ED310}"/>
              </a:ext>
            </a:extLst>
          </p:cNvPr>
          <p:cNvSpPr txBox="1"/>
          <p:nvPr/>
        </p:nvSpPr>
        <p:spPr>
          <a:xfrm>
            <a:off x="6661229" y="4081824"/>
            <a:ext cx="4453056" cy="321733"/>
          </a:xfrm>
          <a:prstGeom prst="rect">
            <a:avLst/>
          </a:prstGeom>
          <a:solidFill>
            <a:srgbClr val="000000">
              <a:alpha val="50000"/>
            </a:srgbClr>
          </a:solidFill>
          <a:ln>
            <a:noFill/>
          </a:ln>
        </p:spPr>
        <p:txBody>
          <a:bodyPr wrap="square" rtlCol="1">
            <a:noAutofit/>
          </a:bodyPr>
          <a:lstStyle/>
          <a:p>
            <a:pPr algn="ctr">
              <a:spcAft>
                <a:spcPts val="600"/>
              </a:spcAft>
            </a:pPr>
            <a:r>
              <a:rPr lang="en-US" sz="1200" dirty="0">
                <a:solidFill>
                  <a:srgbClr val="FFFFFF"/>
                </a:solidFill>
              </a:rPr>
              <a:t>The graph shows count of restaurants in each price</a:t>
            </a:r>
            <a:endParaRPr lang="he-IL" sz="1200" dirty="0">
              <a:solidFill>
                <a:srgbClr val="FFFFFF"/>
              </a:solidFill>
            </a:endParaRPr>
          </a:p>
        </p:txBody>
      </p:sp>
      <p:sp>
        <p:nvSpPr>
          <p:cNvPr id="19" name="תיבת טקסט 18">
            <a:extLst>
              <a:ext uri="{FF2B5EF4-FFF2-40B4-BE49-F238E27FC236}">
                <a16:creationId xmlns:a16="http://schemas.microsoft.com/office/drawing/2014/main" id="{DCC999F5-271E-441A-A616-8E9D837388C2}"/>
              </a:ext>
            </a:extLst>
          </p:cNvPr>
          <p:cNvSpPr txBox="1"/>
          <p:nvPr/>
        </p:nvSpPr>
        <p:spPr>
          <a:xfrm>
            <a:off x="1790719" y="4125679"/>
            <a:ext cx="3899797" cy="321733"/>
          </a:xfrm>
          <a:prstGeom prst="rect">
            <a:avLst/>
          </a:prstGeom>
          <a:solidFill>
            <a:srgbClr val="000000">
              <a:alpha val="50000"/>
            </a:srgbClr>
          </a:solidFill>
          <a:ln>
            <a:noFill/>
          </a:ln>
        </p:spPr>
        <p:txBody>
          <a:bodyPr wrap="square" rtlCol="1">
            <a:noAutofit/>
          </a:bodyPr>
          <a:lstStyle/>
          <a:p>
            <a:pPr algn="ctr">
              <a:spcAft>
                <a:spcPts val="600"/>
              </a:spcAft>
            </a:pPr>
            <a:r>
              <a:rPr lang="en-US" sz="1200" dirty="0">
                <a:solidFill>
                  <a:srgbClr val="FFFFFF"/>
                </a:solidFill>
              </a:rPr>
              <a:t>The graph shows price in each city: NY, Miami an LA</a:t>
            </a:r>
            <a:endParaRPr lang="he-IL" sz="1200" dirty="0">
              <a:solidFill>
                <a:srgbClr val="FFFFFF"/>
              </a:solidFill>
            </a:endParaRPr>
          </a:p>
        </p:txBody>
      </p:sp>
    </p:spTree>
    <p:extLst>
      <p:ext uri="{BB962C8B-B14F-4D97-AF65-F5344CB8AC3E}">
        <p14:creationId xmlns:p14="http://schemas.microsoft.com/office/powerpoint/2010/main" val="889132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FB57A0DA-B804-4345-A14C-CCF0D715FFDB}"/>
              </a:ext>
            </a:extLst>
          </p:cNvPr>
          <p:cNvSpPr txBox="1">
            <a:spLocks/>
          </p:cNvSpPr>
          <p:nvPr/>
        </p:nvSpPr>
        <p:spPr>
          <a:xfrm>
            <a:off x="723902" y="509587"/>
            <a:ext cx="5723198" cy="742951"/>
          </a:xfrm>
          <a:prstGeom prst="rect">
            <a:avLst/>
          </a:prstGeom>
        </p:spPr>
        <p:txBody>
          <a:bodyPr vert="horz" lIns="91440" tIns="45720" rIns="91440" bIns="45720" rtlCol="0" anchor="ctr">
            <a:normAutofit fontScale="775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r>
              <a:rPr lang="en-US" sz="4000" b="1" dirty="0"/>
              <a:t>Restaurants Features Visualization</a:t>
            </a:r>
          </a:p>
        </p:txBody>
      </p:sp>
      <p:pic>
        <p:nvPicPr>
          <p:cNvPr id="16" name="תמונה 15">
            <a:extLst>
              <a:ext uri="{FF2B5EF4-FFF2-40B4-BE49-F238E27FC236}">
                <a16:creationId xmlns:a16="http://schemas.microsoft.com/office/drawing/2014/main" id="{B745C67A-4D2E-493F-871D-F58F640676A1}"/>
              </a:ext>
            </a:extLst>
          </p:cNvPr>
          <p:cNvPicPr>
            <a:picLocks noChangeAspect="1"/>
          </p:cNvPicPr>
          <p:nvPr/>
        </p:nvPicPr>
        <p:blipFill>
          <a:blip r:embed="rId2"/>
          <a:stretch>
            <a:fillRect/>
          </a:stretch>
        </p:blipFill>
        <p:spPr>
          <a:xfrm>
            <a:off x="127321" y="1590733"/>
            <a:ext cx="2181225" cy="2371725"/>
          </a:xfrm>
          <a:prstGeom prst="rect">
            <a:avLst/>
          </a:prstGeom>
        </p:spPr>
      </p:pic>
      <p:pic>
        <p:nvPicPr>
          <p:cNvPr id="18" name="תמונה 17">
            <a:extLst>
              <a:ext uri="{FF2B5EF4-FFF2-40B4-BE49-F238E27FC236}">
                <a16:creationId xmlns:a16="http://schemas.microsoft.com/office/drawing/2014/main" id="{AC4D9027-01ED-4EDE-8A7D-62045655F7EA}"/>
              </a:ext>
            </a:extLst>
          </p:cNvPr>
          <p:cNvPicPr>
            <a:picLocks noChangeAspect="1"/>
          </p:cNvPicPr>
          <p:nvPr/>
        </p:nvPicPr>
        <p:blipFill>
          <a:blip r:embed="rId3"/>
          <a:stretch>
            <a:fillRect/>
          </a:stretch>
        </p:blipFill>
        <p:spPr>
          <a:xfrm>
            <a:off x="127321" y="4223662"/>
            <a:ext cx="2352675" cy="2305050"/>
          </a:xfrm>
          <a:prstGeom prst="rect">
            <a:avLst/>
          </a:prstGeom>
        </p:spPr>
      </p:pic>
      <p:pic>
        <p:nvPicPr>
          <p:cNvPr id="20" name="תמונה 19">
            <a:extLst>
              <a:ext uri="{FF2B5EF4-FFF2-40B4-BE49-F238E27FC236}">
                <a16:creationId xmlns:a16="http://schemas.microsoft.com/office/drawing/2014/main" id="{FAF36BA1-7EC9-4B15-A4AE-BE80A096E0C2}"/>
              </a:ext>
            </a:extLst>
          </p:cNvPr>
          <p:cNvPicPr>
            <a:picLocks noChangeAspect="1"/>
          </p:cNvPicPr>
          <p:nvPr/>
        </p:nvPicPr>
        <p:blipFill>
          <a:blip r:embed="rId4"/>
          <a:stretch>
            <a:fillRect/>
          </a:stretch>
        </p:blipFill>
        <p:spPr>
          <a:xfrm>
            <a:off x="2469372" y="1647883"/>
            <a:ext cx="2095500" cy="2238375"/>
          </a:xfrm>
          <a:prstGeom prst="rect">
            <a:avLst/>
          </a:prstGeom>
        </p:spPr>
      </p:pic>
      <p:pic>
        <p:nvPicPr>
          <p:cNvPr id="22" name="תמונה 21">
            <a:extLst>
              <a:ext uri="{FF2B5EF4-FFF2-40B4-BE49-F238E27FC236}">
                <a16:creationId xmlns:a16="http://schemas.microsoft.com/office/drawing/2014/main" id="{1DD27550-564E-4B24-B04C-1DD2FDBAB11C}"/>
              </a:ext>
            </a:extLst>
          </p:cNvPr>
          <p:cNvPicPr>
            <a:picLocks noChangeAspect="1"/>
          </p:cNvPicPr>
          <p:nvPr/>
        </p:nvPicPr>
        <p:blipFill>
          <a:blip r:embed="rId5"/>
          <a:stretch>
            <a:fillRect/>
          </a:stretch>
        </p:blipFill>
        <p:spPr>
          <a:xfrm>
            <a:off x="2469372" y="4176038"/>
            <a:ext cx="2314575" cy="2333625"/>
          </a:xfrm>
          <a:prstGeom prst="rect">
            <a:avLst/>
          </a:prstGeom>
        </p:spPr>
      </p:pic>
      <p:pic>
        <p:nvPicPr>
          <p:cNvPr id="24" name="תמונה 23">
            <a:extLst>
              <a:ext uri="{FF2B5EF4-FFF2-40B4-BE49-F238E27FC236}">
                <a16:creationId xmlns:a16="http://schemas.microsoft.com/office/drawing/2014/main" id="{1E64984A-EE70-4314-A03F-13250F0EF491}"/>
              </a:ext>
            </a:extLst>
          </p:cNvPr>
          <p:cNvPicPr>
            <a:picLocks noChangeAspect="1"/>
          </p:cNvPicPr>
          <p:nvPr/>
        </p:nvPicPr>
        <p:blipFill>
          <a:blip r:embed="rId6"/>
          <a:stretch>
            <a:fillRect/>
          </a:stretch>
        </p:blipFill>
        <p:spPr>
          <a:xfrm>
            <a:off x="4783947" y="1623341"/>
            <a:ext cx="2381250" cy="2171700"/>
          </a:xfrm>
          <a:prstGeom prst="rect">
            <a:avLst/>
          </a:prstGeom>
        </p:spPr>
      </p:pic>
      <p:pic>
        <p:nvPicPr>
          <p:cNvPr id="28" name="תמונה 27">
            <a:extLst>
              <a:ext uri="{FF2B5EF4-FFF2-40B4-BE49-F238E27FC236}">
                <a16:creationId xmlns:a16="http://schemas.microsoft.com/office/drawing/2014/main" id="{CBFECCDF-69C4-49EC-AC83-44DD9C3BC974}"/>
              </a:ext>
            </a:extLst>
          </p:cNvPr>
          <p:cNvPicPr>
            <a:picLocks noChangeAspect="1"/>
          </p:cNvPicPr>
          <p:nvPr/>
        </p:nvPicPr>
        <p:blipFill>
          <a:blip r:embed="rId7"/>
          <a:stretch>
            <a:fillRect/>
          </a:stretch>
        </p:blipFill>
        <p:spPr>
          <a:xfrm>
            <a:off x="7384272" y="1680122"/>
            <a:ext cx="2105025" cy="2257425"/>
          </a:xfrm>
          <a:prstGeom prst="rect">
            <a:avLst/>
          </a:prstGeom>
        </p:spPr>
      </p:pic>
      <p:pic>
        <p:nvPicPr>
          <p:cNvPr id="30" name="תמונה 29">
            <a:extLst>
              <a:ext uri="{FF2B5EF4-FFF2-40B4-BE49-F238E27FC236}">
                <a16:creationId xmlns:a16="http://schemas.microsoft.com/office/drawing/2014/main" id="{A6607472-AE82-459D-A6D1-EF284CF766D8}"/>
              </a:ext>
            </a:extLst>
          </p:cNvPr>
          <p:cNvPicPr>
            <a:picLocks noChangeAspect="1"/>
          </p:cNvPicPr>
          <p:nvPr/>
        </p:nvPicPr>
        <p:blipFill>
          <a:blip r:embed="rId8"/>
          <a:stretch>
            <a:fillRect/>
          </a:stretch>
        </p:blipFill>
        <p:spPr>
          <a:xfrm>
            <a:off x="4666350" y="4195088"/>
            <a:ext cx="2381250" cy="2314575"/>
          </a:xfrm>
          <a:prstGeom prst="rect">
            <a:avLst/>
          </a:prstGeom>
        </p:spPr>
      </p:pic>
      <p:pic>
        <p:nvPicPr>
          <p:cNvPr id="32" name="תמונה 31">
            <a:extLst>
              <a:ext uri="{FF2B5EF4-FFF2-40B4-BE49-F238E27FC236}">
                <a16:creationId xmlns:a16="http://schemas.microsoft.com/office/drawing/2014/main" id="{DCC25C48-1191-4824-87F4-2A21A5DFF5E9}"/>
              </a:ext>
            </a:extLst>
          </p:cNvPr>
          <p:cNvPicPr>
            <a:picLocks noChangeAspect="1"/>
          </p:cNvPicPr>
          <p:nvPr/>
        </p:nvPicPr>
        <p:blipFill>
          <a:blip r:embed="rId9"/>
          <a:stretch>
            <a:fillRect/>
          </a:stretch>
        </p:blipFill>
        <p:spPr>
          <a:xfrm>
            <a:off x="7384272" y="4195088"/>
            <a:ext cx="2181225" cy="2238375"/>
          </a:xfrm>
          <a:prstGeom prst="rect">
            <a:avLst/>
          </a:prstGeom>
        </p:spPr>
      </p:pic>
      <p:pic>
        <p:nvPicPr>
          <p:cNvPr id="34" name="תמונה 33">
            <a:extLst>
              <a:ext uri="{FF2B5EF4-FFF2-40B4-BE49-F238E27FC236}">
                <a16:creationId xmlns:a16="http://schemas.microsoft.com/office/drawing/2014/main" id="{A9AFE1A6-1718-4F98-961C-1FD850003C32}"/>
              </a:ext>
            </a:extLst>
          </p:cNvPr>
          <p:cNvPicPr>
            <a:picLocks noChangeAspect="1"/>
          </p:cNvPicPr>
          <p:nvPr/>
        </p:nvPicPr>
        <p:blipFill>
          <a:blip r:embed="rId10"/>
          <a:stretch>
            <a:fillRect/>
          </a:stretch>
        </p:blipFill>
        <p:spPr>
          <a:xfrm>
            <a:off x="9708372" y="1689646"/>
            <a:ext cx="1885950" cy="2238375"/>
          </a:xfrm>
          <a:prstGeom prst="rect">
            <a:avLst/>
          </a:prstGeom>
        </p:spPr>
      </p:pic>
      <p:pic>
        <p:nvPicPr>
          <p:cNvPr id="36" name="תמונה 35">
            <a:extLst>
              <a:ext uri="{FF2B5EF4-FFF2-40B4-BE49-F238E27FC236}">
                <a16:creationId xmlns:a16="http://schemas.microsoft.com/office/drawing/2014/main" id="{AB4DFFA9-EF6E-405C-9D94-0A7ED4297494}"/>
              </a:ext>
            </a:extLst>
          </p:cNvPr>
          <p:cNvPicPr>
            <a:picLocks noChangeAspect="1"/>
          </p:cNvPicPr>
          <p:nvPr/>
        </p:nvPicPr>
        <p:blipFill>
          <a:blip r:embed="rId11"/>
          <a:stretch>
            <a:fillRect/>
          </a:stretch>
        </p:blipFill>
        <p:spPr>
          <a:xfrm>
            <a:off x="9591874" y="4176038"/>
            <a:ext cx="2190750" cy="2295525"/>
          </a:xfrm>
          <a:prstGeom prst="rect">
            <a:avLst/>
          </a:prstGeom>
        </p:spPr>
      </p:pic>
    </p:spTree>
    <p:extLst>
      <p:ext uri="{BB962C8B-B14F-4D97-AF65-F5344CB8AC3E}">
        <p14:creationId xmlns:p14="http://schemas.microsoft.com/office/powerpoint/2010/main" val="325879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BAEF2FE6-0D0E-441F-8DF9-5236C5485D0B}"/>
              </a:ext>
            </a:extLst>
          </p:cNvPr>
          <p:cNvPicPr>
            <a:picLocks noChangeAspect="1"/>
          </p:cNvPicPr>
          <p:nvPr/>
        </p:nvPicPr>
        <p:blipFill>
          <a:blip r:embed="rId2"/>
          <a:stretch>
            <a:fillRect/>
          </a:stretch>
        </p:blipFill>
        <p:spPr>
          <a:xfrm>
            <a:off x="202417" y="1627885"/>
            <a:ext cx="2047875" cy="2381250"/>
          </a:xfrm>
          <a:prstGeom prst="rect">
            <a:avLst/>
          </a:prstGeom>
        </p:spPr>
      </p:pic>
      <p:pic>
        <p:nvPicPr>
          <p:cNvPr id="6" name="תמונה 5">
            <a:extLst>
              <a:ext uri="{FF2B5EF4-FFF2-40B4-BE49-F238E27FC236}">
                <a16:creationId xmlns:a16="http://schemas.microsoft.com/office/drawing/2014/main" id="{935A889F-1C09-47C5-BB1A-8B561F18FA8F}"/>
              </a:ext>
            </a:extLst>
          </p:cNvPr>
          <p:cNvPicPr>
            <a:picLocks noChangeAspect="1"/>
          </p:cNvPicPr>
          <p:nvPr/>
        </p:nvPicPr>
        <p:blipFill>
          <a:blip r:embed="rId3"/>
          <a:stretch>
            <a:fillRect/>
          </a:stretch>
        </p:blipFill>
        <p:spPr>
          <a:xfrm>
            <a:off x="18877" y="4315034"/>
            <a:ext cx="2390775" cy="2409825"/>
          </a:xfrm>
          <a:prstGeom prst="rect">
            <a:avLst/>
          </a:prstGeom>
        </p:spPr>
      </p:pic>
      <p:pic>
        <p:nvPicPr>
          <p:cNvPr id="8" name="תמונה 7">
            <a:extLst>
              <a:ext uri="{FF2B5EF4-FFF2-40B4-BE49-F238E27FC236}">
                <a16:creationId xmlns:a16="http://schemas.microsoft.com/office/drawing/2014/main" id="{259667E8-579F-44F1-AA05-D79945897879}"/>
              </a:ext>
            </a:extLst>
          </p:cNvPr>
          <p:cNvPicPr>
            <a:picLocks noChangeAspect="1"/>
          </p:cNvPicPr>
          <p:nvPr/>
        </p:nvPicPr>
        <p:blipFill>
          <a:blip r:embed="rId4"/>
          <a:stretch>
            <a:fillRect/>
          </a:stretch>
        </p:blipFill>
        <p:spPr>
          <a:xfrm>
            <a:off x="2532928" y="1699872"/>
            <a:ext cx="2276475" cy="2381250"/>
          </a:xfrm>
          <a:prstGeom prst="rect">
            <a:avLst/>
          </a:prstGeom>
        </p:spPr>
      </p:pic>
      <p:pic>
        <p:nvPicPr>
          <p:cNvPr id="10" name="תמונה 9">
            <a:extLst>
              <a:ext uri="{FF2B5EF4-FFF2-40B4-BE49-F238E27FC236}">
                <a16:creationId xmlns:a16="http://schemas.microsoft.com/office/drawing/2014/main" id="{668B0A98-29AE-4BED-89F4-81B4AB635318}"/>
              </a:ext>
            </a:extLst>
          </p:cNvPr>
          <p:cNvPicPr>
            <a:picLocks noChangeAspect="1"/>
          </p:cNvPicPr>
          <p:nvPr/>
        </p:nvPicPr>
        <p:blipFill>
          <a:blip r:embed="rId5"/>
          <a:stretch>
            <a:fillRect/>
          </a:stretch>
        </p:blipFill>
        <p:spPr>
          <a:xfrm>
            <a:off x="2632391" y="4315034"/>
            <a:ext cx="2257425" cy="2314575"/>
          </a:xfrm>
          <a:prstGeom prst="rect">
            <a:avLst/>
          </a:prstGeom>
        </p:spPr>
      </p:pic>
      <p:pic>
        <p:nvPicPr>
          <p:cNvPr id="12" name="תמונה 11">
            <a:extLst>
              <a:ext uri="{FF2B5EF4-FFF2-40B4-BE49-F238E27FC236}">
                <a16:creationId xmlns:a16="http://schemas.microsoft.com/office/drawing/2014/main" id="{6AB6B645-AA6E-4376-A757-9FA2AB0BC321}"/>
              </a:ext>
            </a:extLst>
          </p:cNvPr>
          <p:cNvPicPr>
            <a:picLocks noChangeAspect="1"/>
          </p:cNvPicPr>
          <p:nvPr/>
        </p:nvPicPr>
        <p:blipFill>
          <a:blip r:embed="rId6"/>
          <a:stretch>
            <a:fillRect/>
          </a:stretch>
        </p:blipFill>
        <p:spPr>
          <a:xfrm>
            <a:off x="7396907" y="1699872"/>
            <a:ext cx="2019300" cy="2219325"/>
          </a:xfrm>
          <a:prstGeom prst="rect">
            <a:avLst/>
          </a:prstGeom>
        </p:spPr>
      </p:pic>
      <p:pic>
        <p:nvPicPr>
          <p:cNvPr id="14" name="תמונה 13">
            <a:extLst>
              <a:ext uri="{FF2B5EF4-FFF2-40B4-BE49-F238E27FC236}">
                <a16:creationId xmlns:a16="http://schemas.microsoft.com/office/drawing/2014/main" id="{05B3719E-2E41-4BDC-A027-D0C1262878C1}"/>
              </a:ext>
            </a:extLst>
          </p:cNvPr>
          <p:cNvPicPr>
            <a:picLocks noChangeAspect="1"/>
          </p:cNvPicPr>
          <p:nvPr/>
        </p:nvPicPr>
        <p:blipFill>
          <a:blip r:embed="rId7"/>
          <a:stretch>
            <a:fillRect/>
          </a:stretch>
        </p:blipFill>
        <p:spPr>
          <a:xfrm>
            <a:off x="7344874" y="4265394"/>
            <a:ext cx="2362200" cy="2333625"/>
          </a:xfrm>
          <a:prstGeom prst="rect">
            <a:avLst/>
          </a:prstGeom>
        </p:spPr>
      </p:pic>
      <p:pic>
        <p:nvPicPr>
          <p:cNvPr id="17" name="תמונה 16">
            <a:extLst>
              <a:ext uri="{FF2B5EF4-FFF2-40B4-BE49-F238E27FC236}">
                <a16:creationId xmlns:a16="http://schemas.microsoft.com/office/drawing/2014/main" id="{E57AA8F4-1FC1-4A41-BAFB-B249DFA497A4}"/>
              </a:ext>
            </a:extLst>
          </p:cNvPr>
          <p:cNvPicPr>
            <a:picLocks noChangeAspect="1"/>
          </p:cNvPicPr>
          <p:nvPr/>
        </p:nvPicPr>
        <p:blipFill>
          <a:blip r:embed="rId8"/>
          <a:stretch>
            <a:fillRect/>
          </a:stretch>
        </p:blipFill>
        <p:spPr>
          <a:xfrm>
            <a:off x="9839324" y="1699872"/>
            <a:ext cx="1952625" cy="2162175"/>
          </a:xfrm>
          <a:prstGeom prst="rect">
            <a:avLst/>
          </a:prstGeom>
        </p:spPr>
      </p:pic>
      <p:pic>
        <p:nvPicPr>
          <p:cNvPr id="21" name="תמונה 20">
            <a:extLst>
              <a:ext uri="{FF2B5EF4-FFF2-40B4-BE49-F238E27FC236}">
                <a16:creationId xmlns:a16="http://schemas.microsoft.com/office/drawing/2014/main" id="{6CE05749-28EA-499A-B46B-75E85FE0BE11}"/>
              </a:ext>
            </a:extLst>
          </p:cNvPr>
          <p:cNvPicPr>
            <a:picLocks noChangeAspect="1"/>
          </p:cNvPicPr>
          <p:nvPr/>
        </p:nvPicPr>
        <p:blipFill>
          <a:blip r:embed="rId9"/>
          <a:stretch>
            <a:fillRect/>
          </a:stretch>
        </p:blipFill>
        <p:spPr>
          <a:xfrm>
            <a:off x="9627383" y="4224520"/>
            <a:ext cx="2362200" cy="2276475"/>
          </a:xfrm>
          <a:prstGeom prst="rect">
            <a:avLst/>
          </a:prstGeom>
        </p:spPr>
      </p:pic>
      <p:pic>
        <p:nvPicPr>
          <p:cNvPr id="35" name="תמונה 34">
            <a:extLst>
              <a:ext uri="{FF2B5EF4-FFF2-40B4-BE49-F238E27FC236}">
                <a16:creationId xmlns:a16="http://schemas.microsoft.com/office/drawing/2014/main" id="{4926CB97-BA55-4DC8-8228-261C118F6541}"/>
              </a:ext>
            </a:extLst>
          </p:cNvPr>
          <p:cNvPicPr>
            <a:picLocks noChangeAspect="1"/>
          </p:cNvPicPr>
          <p:nvPr/>
        </p:nvPicPr>
        <p:blipFill>
          <a:blip r:embed="rId10"/>
          <a:stretch>
            <a:fillRect/>
          </a:stretch>
        </p:blipFill>
        <p:spPr>
          <a:xfrm>
            <a:off x="5017305" y="1666534"/>
            <a:ext cx="2171700" cy="2228850"/>
          </a:xfrm>
          <a:prstGeom prst="rect">
            <a:avLst/>
          </a:prstGeom>
        </p:spPr>
      </p:pic>
      <p:pic>
        <p:nvPicPr>
          <p:cNvPr id="38" name="תמונה 37">
            <a:extLst>
              <a:ext uri="{FF2B5EF4-FFF2-40B4-BE49-F238E27FC236}">
                <a16:creationId xmlns:a16="http://schemas.microsoft.com/office/drawing/2014/main" id="{D4C946C5-C233-4072-BD40-80D8E9380A09}"/>
              </a:ext>
            </a:extLst>
          </p:cNvPr>
          <p:cNvPicPr>
            <a:picLocks noChangeAspect="1"/>
          </p:cNvPicPr>
          <p:nvPr/>
        </p:nvPicPr>
        <p:blipFill>
          <a:blip r:embed="rId11"/>
          <a:stretch>
            <a:fillRect/>
          </a:stretch>
        </p:blipFill>
        <p:spPr>
          <a:xfrm>
            <a:off x="5068399" y="4265394"/>
            <a:ext cx="2276475" cy="2276475"/>
          </a:xfrm>
          <a:prstGeom prst="rect">
            <a:avLst/>
          </a:prstGeom>
        </p:spPr>
      </p:pic>
      <p:sp>
        <p:nvSpPr>
          <p:cNvPr id="40" name="כותרת 1">
            <a:extLst>
              <a:ext uri="{FF2B5EF4-FFF2-40B4-BE49-F238E27FC236}">
                <a16:creationId xmlns:a16="http://schemas.microsoft.com/office/drawing/2014/main" id="{2E26DC02-DF4C-47C7-B289-14571B06534F}"/>
              </a:ext>
            </a:extLst>
          </p:cNvPr>
          <p:cNvSpPr txBox="1">
            <a:spLocks/>
          </p:cNvSpPr>
          <p:nvPr/>
        </p:nvSpPr>
        <p:spPr>
          <a:xfrm>
            <a:off x="483438" y="514924"/>
            <a:ext cx="5723198" cy="742951"/>
          </a:xfrm>
          <a:prstGeom prst="rect">
            <a:avLst/>
          </a:prstGeom>
        </p:spPr>
        <p:txBody>
          <a:bodyPr vert="horz" lIns="91440" tIns="45720" rIns="91440" bIns="45720" rtlCol="0" anchor="ctr">
            <a:normAutofit fontScale="775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r>
              <a:rPr lang="en-US" sz="4000" b="1" dirty="0"/>
              <a:t>Restaurants Features Visualization</a:t>
            </a:r>
          </a:p>
        </p:txBody>
      </p:sp>
    </p:spTree>
    <p:extLst>
      <p:ext uri="{BB962C8B-B14F-4D97-AF65-F5344CB8AC3E}">
        <p14:creationId xmlns:p14="http://schemas.microsoft.com/office/powerpoint/2010/main" val="1478704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1FE3F292-ED86-4314-A911-0442FAC354FF}"/>
              </a:ext>
            </a:extLst>
          </p:cNvPr>
          <p:cNvPicPr>
            <a:picLocks noChangeAspect="1"/>
          </p:cNvPicPr>
          <p:nvPr/>
        </p:nvPicPr>
        <p:blipFill>
          <a:blip r:embed="rId2"/>
          <a:stretch>
            <a:fillRect/>
          </a:stretch>
        </p:blipFill>
        <p:spPr>
          <a:xfrm>
            <a:off x="2649134" y="1728147"/>
            <a:ext cx="1981200" cy="2171700"/>
          </a:xfrm>
          <a:prstGeom prst="rect">
            <a:avLst/>
          </a:prstGeom>
        </p:spPr>
      </p:pic>
      <p:pic>
        <p:nvPicPr>
          <p:cNvPr id="9" name="תמונה 8">
            <a:extLst>
              <a:ext uri="{FF2B5EF4-FFF2-40B4-BE49-F238E27FC236}">
                <a16:creationId xmlns:a16="http://schemas.microsoft.com/office/drawing/2014/main" id="{22583A9A-156E-4240-B88D-9208EA0F38B5}"/>
              </a:ext>
            </a:extLst>
          </p:cNvPr>
          <p:cNvPicPr>
            <a:picLocks noChangeAspect="1"/>
          </p:cNvPicPr>
          <p:nvPr/>
        </p:nvPicPr>
        <p:blipFill>
          <a:blip r:embed="rId3"/>
          <a:stretch>
            <a:fillRect/>
          </a:stretch>
        </p:blipFill>
        <p:spPr>
          <a:xfrm>
            <a:off x="2566339" y="4240183"/>
            <a:ext cx="2352675" cy="2419350"/>
          </a:xfrm>
          <a:prstGeom prst="rect">
            <a:avLst/>
          </a:prstGeom>
        </p:spPr>
      </p:pic>
      <p:pic>
        <p:nvPicPr>
          <p:cNvPr id="13" name="תמונה 12">
            <a:extLst>
              <a:ext uri="{FF2B5EF4-FFF2-40B4-BE49-F238E27FC236}">
                <a16:creationId xmlns:a16="http://schemas.microsoft.com/office/drawing/2014/main" id="{8D1E722C-EC8E-46C2-89D9-9BEFC8023A54}"/>
              </a:ext>
            </a:extLst>
          </p:cNvPr>
          <p:cNvPicPr>
            <a:picLocks noChangeAspect="1"/>
          </p:cNvPicPr>
          <p:nvPr/>
        </p:nvPicPr>
        <p:blipFill>
          <a:blip r:embed="rId4"/>
          <a:stretch>
            <a:fillRect/>
          </a:stretch>
        </p:blipFill>
        <p:spPr>
          <a:xfrm>
            <a:off x="5002907" y="1613847"/>
            <a:ext cx="1933575" cy="2400300"/>
          </a:xfrm>
          <a:prstGeom prst="rect">
            <a:avLst/>
          </a:prstGeom>
        </p:spPr>
      </p:pic>
      <p:pic>
        <p:nvPicPr>
          <p:cNvPr id="16" name="תמונה 15">
            <a:extLst>
              <a:ext uri="{FF2B5EF4-FFF2-40B4-BE49-F238E27FC236}">
                <a16:creationId xmlns:a16="http://schemas.microsoft.com/office/drawing/2014/main" id="{2E71734B-DC40-450C-A7CC-79CF63EFB15F}"/>
              </a:ext>
            </a:extLst>
          </p:cNvPr>
          <p:cNvPicPr>
            <a:picLocks noChangeAspect="1"/>
          </p:cNvPicPr>
          <p:nvPr/>
        </p:nvPicPr>
        <p:blipFill>
          <a:blip r:embed="rId5"/>
          <a:stretch>
            <a:fillRect/>
          </a:stretch>
        </p:blipFill>
        <p:spPr>
          <a:xfrm>
            <a:off x="5002907" y="4240183"/>
            <a:ext cx="2228850" cy="2266950"/>
          </a:xfrm>
          <a:prstGeom prst="rect">
            <a:avLst/>
          </a:prstGeom>
        </p:spPr>
      </p:pic>
      <p:pic>
        <p:nvPicPr>
          <p:cNvPr id="19" name="תמונה 18">
            <a:extLst>
              <a:ext uri="{FF2B5EF4-FFF2-40B4-BE49-F238E27FC236}">
                <a16:creationId xmlns:a16="http://schemas.microsoft.com/office/drawing/2014/main" id="{170409DB-45C0-4FA3-B3BB-1C6FBE0AF741}"/>
              </a:ext>
            </a:extLst>
          </p:cNvPr>
          <p:cNvPicPr>
            <a:picLocks noChangeAspect="1"/>
          </p:cNvPicPr>
          <p:nvPr/>
        </p:nvPicPr>
        <p:blipFill>
          <a:blip r:embed="rId6"/>
          <a:stretch>
            <a:fillRect/>
          </a:stretch>
        </p:blipFill>
        <p:spPr>
          <a:xfrm>
            <a:off x="7401375" y="1613847"/>
            <a:ext cx="1971675" cy="2238375"/>
          </a:xfrm>
          <a:prstGeom prst="rect">
            <a:avLst/>
          </a:prstGeom>
        </p:spPr>
      </p:pic>
      <p:pic>
        <p:nvPicPr>
          <p:cNvPr id="24" name="תמונה 23">
            <a:extLst>
              <a:ext uri="{FF2B5EF4-FFF2-40B4-BE49-F238E27FC236}">
                <a16:creationId xmlns:a16="http://schemas.microsoft.com/office/drawing/2014/main" id="{EA9EFC6B-B28F-42C6-99DD-FDE1FFE1AE5F}"/>
              </a:ext>
            </a:extLst>
          </p:cNvPr>
          <p:cNvPicPr>
            <a:picLocks noChangeAspect="1"/>
          </p:cNvPicPr>
          <p:nvPr/>
        </p:nvPicPr>
        <p:blipFill>
          <a:blip r:embed="rId7"/>
          <a:stretch>
            <a:fillRect/>
          </a:stretch>
        </p:blipFill>
        <p:spPr>
          <a:xfrm>
            <a:off x="9693129" y="1585145"/>
            <a:ext cx="1971675" cy="2457450"/>
          </a:xfrm>
          <a:prstGeom prst="rect">
            <a:avLst/>
          </a:prstGeom>
        </p:spPr>
      </p:pic>
      <p:pic>
        <p:nvPicPr>
          <p:cNvPr id="28" name="תמונה 27">
            <a:extLst>
              <a:ext uri="{FF2B5EF4-FFF2-40B4-BE49-F238E27FC236}">
                <a16:creationId xmlns:a16="http://schemas.microsoft.com/office/drawing/2014/main" id="{0B16534C-4DC9-4F6F-88C2-053FD8435791}"/>
              </a:ext>
            </a:extLst>
          </p:cNvPr>
          <p:cNvPicPr>
            <a:picLocks noChangeAspect="1"/>
          </p:cNvPicPr>
          <p:nvPr/>
        </p:nvPicPr>
        <p:blipFill>
          <a:blip r:embed="rId8"/>
          <a:stretch>
            <a:fillRect/>
          </a:stretch>
        </p:blipFill>
        <p:spPr>
          <a:xfrm>
            <a:off x="9722138" y="4109271"/>
            <a:ext cx="2143125" cy="2219325"/>
          </a:xfrm>
          <a:prstGeom prst="rect">
            <a:avLst/>
          </a:prstGeom>
        </p:spPr>
      </p:pic>
      <p:pic>
        <p:nvPicPr>
          <p:cNvPr id="33" name="תמונה 32">
            <a:extLst>
              <a:ext uri="{FF2B5EF4-FFF2-40B4-BE49-F238E27FC236}">
                <a16:creationId xmlns:a16="http://schemas.microsoft.com/office/drawing/2014/main" id="{779BF95C-F139-4440-9A6A-DFF2E525C18D}"/>
              </a:ext>
            </a:extLst>
          </p:cNvPr>
          <p:cNvPicPr>
            <a:picLocks noChangeAspect="1"/>
          </p:cNvPicPr>
          <p:nvPr/>
        </p:nvPicPr>
        <p:blipFill>
          <a:blip r:embed="rId9"/>
          <a:stretch>
            <a:fillRect/>
          </a:stretch>
        </p:blipFill>
        <p:spPr>
          <a:xfrm>
            <a:off x="251764" y="1699446"/>
            <a:ext cx="2314575" cy="2409825"/>
          </a:xfrm>
          <a:prstGeom prst="rect">
            <a:avLst/>
          </a:prstGeom>
        </p:spPr>
      </p:pic>
      <p:pic>
        <p:nvPicPr>
          <p:cNvPr id="34" name="תמונה 33">
            <a:extLst>
              <a:ext uri="{FF2B5EF4-FFF2-40B4-BE49-F238E27FC236}">
                <a16:creationId xmlns:a16="http://schemas.microsoft.com/office/drawing/2014/main" id="{D56A15B7-78DB-40F0-8E81-AE600D95BFED}"/>
              </a:ext>
            </a:extLst>
          </p:cNvPr>
          <p:cNvPicPr>
            <a:picLocks noChangeAspect="1"/>
          </p:cNvPicPr>
          <p:nvPr/>
        </p:nvPicPr>
        <p:blipFill>
          <a:blip r:embed="rId10"/>
          <a:stretch>
            <a:fillRect/>
          </a:stretch>
        </p:blipFill>
        <p:spPr>
          <a:xfrm>
            <a:off x="310221" y="4250508"/>
            <a:ext cx="2333625" cy="2257425"/>
          </a:xfrm>
          <a:prstGeom prst="rect">
            <a:avLst/>
          </a:prstGeom>
        </p:spPr>
      </p:pic>
      <p:pic>
        <p:nvPicPr>
          <p:cNvPr id="36" name="תמונה 35">
            <a:extLst>
              <a:ext uri="{FF2B5EF4-FFF2-40B4-BE49-F238E27FC236}">
                <a16:creationId xmlns:a16="http://schemas.microsoft.com/office/drawing/2014/main" id="{8FA22510-942E-4D8A-BEB3-E518E7FA68BD}"/>
              </a:ext>
            </a:extLst>
          </p:cNvPr>
          <p:cNvPicPr>
            <a:picLocks noChangeAspect="1"/>
          </p:cNvPicPr>
          <p:nvPr/>
        </p:nvPicPr>
        <p:blipFill>
          <a:blip r:embed="rId11"/>
          <a:stretch>
            <a:fillRect/>
          </a:stretch>
        </p:blipFill>
        <p:spPr>
          <a:xfrm>
            <a:off x="7391097" y="4161738"/>
            <a:ext cx="2171700" cy="2257425"/>
          </a:xfrm>
          <a:prstGeom prst="rect">
            <a:avLst/>
          </a:prstGeom>
        </p:spPr>
      </p:pic>
      <p:sp>
        <p:nvSpPr>
          <p:cNvPr id="37" name="כותרת 1">
            <a:extLst>
              <a:ext uri="{FF2B5EF4-FFF2-40B4-BE49-F238E27FC236}">
                <a16:creationId xmlns:a16="http://schemas.microsoft.com/office/drawing/2014/main" id="{F1EEF557-7921-4A40-AC16-A01CC2519896}"/>
              </a:ext>
            </a:extLst>
          </p:cNvPr>
          <p:cNvSpPr txBox="1">
            <a:spLocks/>
          </p:cNvSpPr>
          <p:nvPr/>
        </p:nvSpPr>
        <p:spPr>
          <a:xfrm>
            <a:off x="723902" y="509587"/>
            <a:ext cx="5723198" cy="742951"/>
          </a:xfrm>
          <a:prstGeom prst="rect">
            <a:avLst/>
          </a:prstGeom>
        </p:spPr>
        <p:txBody>
          <a:bodyPr vert="horz" lIns="91440" tIns="45720" rIns="91440" bIns="45720" rtlCol="0" anchor="ctr">
            <a:normAutofit fontScale="775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r>
              <a:rPr lang="en-US" sz="4000" b="1" dirty="0"/>
              <a:t>Restaurants Features Visualization</a:t>
            </a:r>
          </a:p>
        </p:txBody>
      </p:sp>
    </p:spTree>
    <p:extLst>
      <p:ext uri="{BB962C8B-B14F-4D97-AF65-F5344CB8AC3E}">
        <p14:creationId xmlns:p14="http://schemas.microsoft.com/office/powerpoint/2010/main" val="543257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8B466C83-DCC0-4AF3-B0A8-8CF139786F68}"/>
              </a:ext>
            </a:extLst>
          </p:cNvPr>
          <p:cNvPicPr>
            <a:picLocks noChangeAspect="1"/>
          </p:cNvPicPr>
          <p:nvPr/>
        </p:nvPicPr>
        <p:blipFill>
          <a:blip r:embed="rId2"/>
          <a:stretch>
            <a:fillRect/>
          </a:stretch>
        </p:blipFill>
        <p:spPr>
          <a:xfrm>
            <a:off x="7389652" y="3967163"/>
            <a:ext cx="2200275" cy="2381250"/>
          </a:xfrm>
          <a:prstGeom prst="rect">
            <a:avLst/>
          </a:prstGeom>
        </p:spPr>
      </p:pic>
      <p:pic>
        <p:nvPicPr>
          <p:cNvPr id="10" name="תמונה 9">
            <a:extLst>
              <a:ext uri="{FF2B5EF4-FFF2-40B4-BE49-F238E27FC236}">
                <a16:creationId xmlns:a16="http://schemas.microsoft.com/office/drawing/2014/main" id="{FEDA5397-449A-4658-8330-615441FF98B2}"/>
              </a:ext>
            </a:extLst>
          </p:cNvPr>
          <p:cNvPicPr>
            <a:picLocks noChangeAspect="1"/>
          </p:cNvPicPr>
          <p:nvPr/>
        </p:nvPicPr>
        <p:blipFill>
          <a:blip r:embed="rId3"/>
          <a:stretch>
            <a:fillRect/>
          </a:stretch>
        </p:blipFill>
        <p:spPr>
          <a:xfrm>
            <a:off x="9589927" y="1400907"/>
            <a:ext cx="2019300" cy="2266950"/>
          </a:xfrm>
          <a:prstGeom prst="rect">
            <a:avLst/>
          </a:prstGeom>
        </p:spPr>
      </p:pic>
      <p:pic>
        <p:nvPicPr>
          <p:cNvPr id="12" name="תמונה 11">
            <a:extLst>
              <a:ext uri="{FF2B5EF4-FFF2-40B4-BE49-F238E27FC236}">
                <a16:creationId xmlns:a16="http://schemas.microsoft.com/office/drawing/2014/main" id="{31716833-89A9-4C34-A212-27D80B8F3292}"/>
              </a:ext>
            </a:extLst>
          </p:cNvPr>
          <p:cNvPicPr>
            <a:picLocks noChangeAspect="1"/>
          </p:cNvPicPr>
          <p:nvPr/>
        </p:nvPicPr>
        <p:blipFill>
          <a:blip r:embed="rId4"/>
          <a:stretch>
            <a:fillRect/>
          </a:stretch>
        </p:blipFill>
        <p:spPr>
          <a:xfrm>
            <a:off x="9589927" y="3967163"/>
            <a:ext cx="2324100" cy="2190750"/>
          </a:xfrm>
          <a:prstGeom prst="rect">
            <a:avLst/>
          </a:prstGeom>
        </p:spPr>
      </p:pic>
      <p:pic>
        <p:nvPicPr>
          <p:cNvPr id="15" name="תמונה 14">
            <a:extLst>
              <a:ext uri="{FF2B5EF4-FFF2-40B4-BE49-F238E27FC236}">
                <a16:creationId xmlns:a16="http://schemas.microsoft.com/office/drawing/2014/main" id="{4E78D9F4-FB04-4F30-970F-1D0B05F00BEC}"/>
              </a:ext>
            </a:extLst>
          </p:cNvPr>
          <p:cNvPicPr>
            <a:picLocks noChangeAspect="1"/>
          </p:cNvPicPr>
          <p:nvPr/>
        </p:nvPicPr>
        <p:blipFill>
          <a:blip r:embed="rId5"/>
          <a:stretch>
            <a:fillRect/>
          </a:stretch>
        </p:blipFill>
        <p:spPr>
          <a:xfrm>
            <a:off x="7389652" y="1400907"/>
            <a:ext cx="1943100" cy="2276475"/>
          </a:xfrm>
          <a:prstGeom prst="rect">
            <a:avLst/>
          </a:prstGeom>
        </p:spPr>
      </p:pic>
      <p:pic>
        <p:nvPicPr>
          <p:cNvPr id="23" name="תמונה 22">
            <a:extLst>
              <a:ext uri="{FF2B5EF4-FFF2-40B4-BE49-F238E27FC236}">
                <a16:creationId xmlns:a16="http://schemas.microsoft.com/office/drawing/2014/main" id="{4EEE1589-5152-4FC7-93F2-A7C3C092A38C}"/>
              </a:ext>
            </a:extLst>
          </p:cNvPr>
          <p:cNvPicPr>
            <a:picLocks noChangeAspect="1"/>
          </p:cNvPicPr>
          <p:nvPr/>
        </p:nvPicPr>
        <p:blipFill>
          <a:blip r:embed="rId6"/>
          <a:stretch>
            <a:fillRect/>
          </a:stretch>
        </p:blipFill>
        <p:spPr>
          <a:xfrm>
            <a:off x="5246528" y="1426185"/>
            <a:ext cx="1857375" cy="2314575"/>
          </a:xfrm>
          <a:prstGeom prst="rect">
            <a:avLst/>
          </a:prstGeom>
        </p:spPr>
      </p:pic>
      <p:pic>
        <p:nvPicPr>
          <p:cNvPr id="25" name="תמונה 24">
            <a:extLst>
              <a:ext uri="{FF2B5EF4-FFF2-40B4-BE49-F238E27FC236}">
                <a16:creationId xmlns:a16="http://schemas.microsoft.com/office/drawing/2014/main" id="{16DC0AAD-7264-4472-96AF-20AB5F3A7034}"/>
              </a:ext>
            </a:extLst>
          </p:cNvPr>
          <p:cNvPicPr>
            <a:picLocks noChangeAspect="1"/>
          </p:cNvPicPr>
          <p:nvPr/>
        </p:nvPicPr>
        <p:blipFill>
          <a:blip r:embed="rId7"/>
          <a:stretch>
            <a:fillRect/>
          </a:stretch>
        </p:blipFill>
        <p:spPr>
          <a:xfrm>
            <a:off x="5017927" y="3952508"/>
            <a:ext cx="2314575" cy="2247900"/>
          </a:xfrm>
          <a:prstGeom prst="rect">
            <a:avLst/>
          </a:prstGeom>
        </p:spPr>
      </p:pic>
      <p:sp>
        <p:nvSpPr>
          <p:cNvPr id="17" name="תיבת טקסט 16">
            <a:extLst>
              <a:ext uri="{FF2B5EF4-FFF2-40B4-BE49-F238E27FC236}">
                <a16:creationId xmlns:a16="http://schemas.microsoft.com/office/drawing/2014/main" id="{F886AD52-8AD8-4A8E-9FD7-E4245D29A6BA}"/>
              </a:ext>
            </a:extLst>
          </p:cNvPr>
          <p:cNvSpPr txBox="1"/>
          <p:nvPr/>
        </p:nvSpPr>
        <p:spPr>
          <a:xfrm>
            <a:off x="701957" y="1741468"/>
            <a:ext cx="3983740" cy="4247317"/>
          </a:xfrm>
          <a:prstGeom prst="rect">
            <a:avLst/>
          </a:prstGeom>
          <a:noFill/>
        </p:spPr>
        <p:txBody>
          <a:bodyPr wrap="square" rtlCol="1">
            <a:spAutoFit/>
          </a:bodyPr>
          <a:lstStyle/>
          <a:p>
            <a:r>
              <a:rPr lang="en-US" b="1" u="sng" dirty="0"/>
              <a:t>Main Conclusions:</a:t>
            </a:r>
          </a:p>
          <a:p>
            <a:endParaRPr lang="en-US" b="1" u="sng" dirty="0"/>
          </a:p>
          <a:p>
            <a:pPr marL="285750" indent="-285750">
              <a:buFont typeface="Wingdings" panose="05000000000000000000" pitchFamily="2" charset="2"/>
              <a:buChar char="§"/>
            </a:pPr>
            <a:r>
              <a:rPr lang="en-US" dirty="0"/>
              <a:t>Restaurants that </a:t>
            </a:r>
            <a:r>
              <a:rPr lang="en-US" b="1" dirty="0"/>
              <a:t>Accepts Apple Pay</a:t>
            </a:r>
            <a:r>
              <a:rPr lang="en-US" dirty="0"/>
              <a:t> have the most with rating 5</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Restaurants that </a:t>
            </a:r>
            <a:r>
              <a:rPr lang="en-US" b="1" dirty="0"/>
              <a:t>Accepts Android Pay</a:t>
            </a:r>
            <a:r>
              <a:rPr lang="en-US" dirty="0"/>
              <a:t> didn’t received at all rating 3</a:t>
            </a:r>
          </a:p>
          <a:p>
            <a:endParaRPr lang="en-US" dirty="0"/>
          </a:p>
          <a:p>
            <a:pPr marL="285750" indent="-285750">
              <a:buFont typeface="Wingdings" panose="05000000000000000000" pitchFamily="2" charset="2"/>
              <a:buChar char="§"/>
            </a:pPr>
            <a:r>
              <a:rPr lang="en-US" b="1" dirty="0"/>
              <a:t>Accepts Credit Card</a:t>
            </a:r>
            <a:r>
              <a:rPr lang="en-US" dirty="0"/>
              <a:t> is the most popular feature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b="1" dirty="0"/>
              <a:t>Restaurant Reservation</a:t>
            </a:r>
            <a:r>
              <a:rPr lang="en-US" dirty="0"/>
              <a:t> is the most unpopular feature</a:t>
            </a:r>
          </a:p>
          <a:p>
            <a:pPr marL="285750" indent="-285750">
              <a:buFontTx/>
              <a:buChar char="-"/>
            </a:pPr>
            <a:endParaRPr lang="en-US" dirty="0"/>
          </a:p>
          <a:p>
            <a:pPr marL="285750" indent="-285750">
              <a:buFontTx/>
              <a:buChar char="-"/>
            </a:pPr>
            <a:endParaRPr lang="he-IL" dirty="0"/>
          </a:p>
        </p:txBody>
      </p:sp>
      <p:sp>
        <p:nvSpPr>
          <p:cNvPr id="26" name="כותרת 1">
            <a:extLst>
              <a:ext uri="{FF2B5EF4-FFF2-40B4-BE49-F238E27FC236}">
                <a16:creationId xmlns:a16="http://schemas.microsoft.com/office/drawing/2014/main" id="{0DFE3108-DC01-43CC-A240-E28FC34D6D98}"/>
              </a:ext>
            </a:extLst>
          </p:cNvPr>
          <p:cNvSpPr txBox="1">
            <a:spLocks/>
          </p:cNvSpPr>
          <p:nvPr/>
        </p:nvSpPr>
        <p:spPr>
          <a:xfrm>
            <a:off x="723902" y="509587"/>
            <a:ext cx="5723198" cy="742951"/>
          </a:xfrm>
          <a:prstGeom prst="rect">
            <a:avLst/>
          </a:prstGeom>
        </p:spPr>
        <p:txBody>
          <a:bodyPr vert="horz" lIns="91440" tIns="45720" rIns="91440" bIns="45720" rtlCol="0" anchor="ctr">
            <a:normAutofit fontScale="775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r>
              <a:rPr lang="en-US" sz="4000" b="1" dirty="0"/>
              <a:t>Restaurants Features Visualization</a:t>
            </a:r>
          </a:p>
        </p:txBody>
      </p:sp>
    </p:spTree>
    <p:extLst>
      <p:ext uri="{BB962C8B-B14F-4D97-AF65-F5344CB8AC3E}">
        <p14:creationId xmlns:p14="http://schemas.microsoft.com/office/powerpoint/2010/main" val="3531045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a:extLst>
              <a:ext uri="{FF2B5EF4-FFF2-40B4-BE49-F238E27FC236}">
                <a16:creationId xmlns:a16="http://schemas.microsoft.com/office/drawing/2014/main" id="{9C81382E-EFBF-48F4-8FD9-329943632798}"/>
              </a:ext>
            </a:extLst>
          </p:cNvPr>
          <p:cNvPicPr>
            <a:picLocks noChangeAspect="1"/>
          </p:cNvPicPr>
          <p:nvPr/>
        </p:nvPicPr>
        <p:blipFill rotWithShape="1">
          <a:blip r:embed="rId3"/>
          <a:srcRect l="7589" r="25176" b="7892"/>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כותרת 1">
            <a:extLst>
              <a:ext uri="{FF2B5EF4-FFF2-40B4-BE49-F238E27FC236}">
                <a16:creationId xmlns:a16="http://schemas.microsoft.com/office/drawing/2014/main" id="{FB57A0DA-B804-4345-A14C-CCF0D715FFDB}"/>
              </a:ext>
            </a:extLst>
          </p:cNvPr>
          <p:cNvSpPr txBox="1">
            <a:spLocks/>
          </p:cNvSpPr>
          <p:nvPr/>
        </p:nvSpPr>
        <p:spPr>
          <a:xfrm>
            <a:off x="342623" y="-893054"/>
            <a:ext cx="4023360" cy="3204134"/>
          </a:xfrm>
          <a:prstGeom prst="rect">
            <a:avLst/>
          </a:prstGeom>
        </p:spPr>
        <p:txBody>
          <a:bodyPr vert="horz" lIns="91440" tIns="45720" rIns="91440" bIns="45720" rtlCol="0" anchor="b">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spcAft>
                <a:spcPts val="600"/>
              </a:spcAft>
            </a:pPr>
            <a:r>
              <a:rPr lang="en-US" sz="4800" b="1" dirty="0"/>
              <a:t>Machine Learning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תיבת טקסט 12">
            <a:extLst>
              <a:ext uri="{FF2B5EF4-FFF2-40B4-BE49-F238E27FC236}">
                <a16:creationId xmlns:a16="http://schemas.microsoft.com/office/drawing/2014/main" id="{BC205252-7339-4D12-B434-C446A275526F}"/>
              </a:ext>
            </a:extLst>
          </p:cNvPr>
          <p:cNvSpPr txBox="1"/>
          <p:nvPr/>
        </p:nvSpPr>
        <p:spPr>
          <a:xfrm>
            <a:off x="446579" y="2618961"/>
            <a:ext cx="3977640" cy="2585323"/>
          </a:xfrm>
          <a:prstGeom prst="rect">
            <a:avLst/>
          </a:prstGeom>
          <a:noFill/>
        </p:spPr>
        <p:txBody>
          <a:bodyPr wrap="square" rtlCol="1">
            <a:spAutoFit/>
          </a:bodyPr>
          <a:lstStyle/>
          <a:p>
            <a:r>
              <a:rPr lang="en-US" dirty="0"/>
              <a:t>We used </a:t>
            </a:r>
            <a:r>
              <a:rPr lang="en-US" dirty="0" err="1"/>
              <a:t>MinMaxScaler</a:t>
            </a:r>
            <a:r>
              <a:rPr lang="en-US" dirty="0"/>
              <a:t>() function to Normalize the zip code and review count columns</a:t>
            </a:r>
          </a:p>
          <a:p>
            <a:endParaRPr lang="en-US" dirty="0"/>
          </a:p>
          <a:p>
            <a:r>
              <a:rPr lang="en-US" dirty="0"/>
              <a:t>Then, we split the </a:t>
            </a:r>
            <a:r>
              <a:rPr lang="en-US" dirty="0" err="1"/>
              <a:t>datafrare</a:t>
            </a:r>
            <a:r>
              <a:rPr lang="en-US" dirty="0"/>
              <a:t> to </a:t>
            </a:r>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and trained a model that predicts the restaurant’s rating by using ‘</a:t>
            </a:r>
            <a:r>
              <a:rPr lang="en-US" dirty="0" err="1"/>
              <a:t>sklearn</a:t>
            </a:r>
            <a:r>
              <a:rPr lang="en-US" dirty="0"/>
              <a:t>’ library and linear regression</a:t>
            </a:r>
            <a:endParaRPr lang="he-IL" dirty="0"/>
          </a:p>
        </p:txBody>
      </p:sp>
      <p:pic>
        <p:nvPicPr>
          <p:cNvPr id="17" name="תמונה 16">
            <a:extLst>
              <a:ext uri="{FF2B5EF4-FFF2-40B4-BE49-F238E27FC236}">
                <a16:creationId xmlns:a16="http://schemas.microsoft.com/office/drawing/2014/main" id="{0A4941A0-1A12-44B1-876B-6DA4B3C19C96}"/>
              </a:ext>
            </a:extLst>
          </p:cNvPr>
          <p:cNvPicPr>
            <a:picLocks noChangeAspect="1"/>
          </p:cNvPicPr>
          <p:nvPr/>
        </p:nvPicPr>
        <p:blipFill>
          <a:blip r:embed="rId4"/>
          <a:stretch>
            <a:fillRect/>
          </a:stretch>
        </p:blipFill>
        <p:spPr>
          <a:xfrm rot="721128">
            <a:off x="4787730" y="2130525"/>
            <a:ext cx="1950722" cy="3696739"/>
          </a:xfrm>
          <a:prstGeom prst="rect">
            <a:avLst/>
          </a:prstGeom>
        </p:spPr>
      </p:pic>
    </p:spTree>
    <p:extLst>
      <p:ext uri="{BB962C8B-B14F-4D97-AF65-F5344CB8AC3E}">
        <p14:creationId xmlns:p14="http://schemas.microsoft.com/office/powerpoint/2010/main" val="1784991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FB57A0DA-B804-4345-A14C-CCF0D715FFDB}"/>
              </a:ext>
            </a:extLst>
          </p:cNvPr>
          <p:cNvSpPr txBox="1">
            <a:spLocks/>
          </p:cNvSpPr>
          <p:nvPr/>
        </p:nvSpPr>
        <p:spPr>
          <a:xfrm>
            <a:off x="723901" y="509587"/>
            <a:ext cx="7649239" cy="742951"/>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r>
              <a:rPr lang="en-US" sz="4000" b="1"/>
              <a:t>Interpreting Data</a:t>
            </a:r>
            <a:endParaRPr lang="en-US" sz="4000" b="1" dirty="0"/>
          </a:p>
        </p:txBody>
      </p:sp>
      <p:sp>
        <p:nvSpPr>
          <p:cNvPr id="4" name="כותרת 1">
            <a:extLst>
              <a:ext uri="{FF2B5EF4-FFF2-40B4-BE49-F238E27FC236}">
                <a16:creationId xmlns:a16="http://schemas.microsoft.com/office/drawing/2014/main" id="{CDF7179F-4A8C-4FA6-891A-75087EEE3F55}"/>
              </a:ext>
            </a:extLst>
          </p:cNvPr>
          <p:cNvSpPr txBox="1">
            <a:spLocks/>
          </p:cNvSpPr>
          <p:nvPr/>
        </p:nvSpPr>
        <p:spPr>
          <a:xfrm>
            <a:off x="723901" y="2245789"/>
            <a:ext cx="7649239" cy="742951"/>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endParaRPr lang="en-US" sz="4000" b="1" dirty="0"/>
          </a:p>
        </p:txBody>
      </p:sp>
      <p:pic>
        <p:nvPicPr>
          <p:cNvPr id="5" name="תמונה 4">
            <a:extLst>
              <a:ext uri="{FF2B5EF4-FFF2-40B4-BE49-F238E27FC236}">
                <a16:creationId xmlns:a16="http://schemas.microsoft.com/office/drawing/2014/main" id="{C94CB4BD-BC74-4348-8E68-5FCFA36EDFB3}"/>
              </a:ext>
            </a:extLst>
          </p:cNvPr>
          <p:cNvPicPr>
            <a:picLocks noChangeAspect="1"/>
          </p:cNvPicPr>
          <p:nvPr/>
        </p:nvPicPr>
        <p:blipFill>
          <a:blip r:embed="rId2"/>
          <a:stretch>
            <a:fillRect/>
          </a:stretch>
        </p:blipFill>
        <p:spPr>
          <a:xfrm>
            <a:off x="1017850" y="5499098"/>
            <a:ext cx="2427793" cy="699904"/>
          </a:xfrm>
          <a:prstGeom prst="rect">
            <a:avLst/>
          </a:prstGeom>
        </p:spPr>
      </p:pic>
      <p:sp>
        <p:nvSpPr>
          <p:cNvPr id="7" name="כותרת 1">
            <a:extLst>
              <a:ext uri="{FF2B5EF4-FFF2-40B4-BE49-F238E27FC236}">
                <a16:creationId xmlns:a16="http://schemas.microsoft.com/office/drawing/2014/main" id="{3412266F-DC2C-4A0B-B3E8-9443AD915984}"/>
              </a:ext>
            </a:extLst>
          </p:cNvPr>
          <p:cNvSpPr txBox="1">
            <a:spLocks/>
          </p:cNvSpPr>
          <p:nvPr/>
        </p:nvSpPr>
        <p:spPr>
          <a:xfrm>
            <a:off x="932246" y="1353874"/>
            <a:ext cx="5352808" cy="534607"/>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r>
              <a:rPr lang="en-US" sz="2400" b="1" dirty="0"/>
              <a:t>Lets look on the Linear Regression Details: </a:t>
            </a:r>
          </a:p>
        </p:txBody>
      </p:sp>
      <p:pic>
        <p:nvPicPr>
          <p:cNvPr id="9" name="תמונה 8">
            <a:extLst>
              <a:ext uri="{FF2B5EF4-FFF2-40B4-BE49-F238E27FC236}">
                <a16:creationId xmlns:a16="http://schemas.microsoft.com/office/drawing/2014/main" id="{F67C59E4-E254-406C-9B58-7BE03A73430A}"/>
              </a:ext>
            </a:extLst>
          </p:cNvPr>
          <p:cNvPicPr>
            <a:picLocks noChangeAspect="1"/>
          </p:cNvPicPr>
          <p:nvPr/>
        </p:nvPicPr>
        <p:blipFill>
          <a:blip r:embed="rId3"/>
          <a:stretch>
            <a:fillRect/>
          </a:stretch>
        </p:blipFill>
        <p:spPr>
          <a:xfrm>
            <a:off x="1017850" y="3022898"/>
            <a:ext cx="5581650" cy="1028700"/>
          </a:xfrm>
          <a:prstGeom prst="rect">
            <a:avLst/>
          </a:prstGeom>
        </p:spPr>
      </p:pic>
      <p:pic>
        <p:nvPicPr>
          <p:cNvPr id="11" name="תמונה 10">
            <a:extLst>
              <a:ext uri="{FF2B5EF4-FFF2-40B4-BE49-F238E27FC236}">
                <a16:creationId xmlns:a16="http://schemas.microsoft.com/office/drawing/2014/main" id="{2C81F4B1-CEC8-4404-A50D-086F2C332E5D}"/>
              </a:ext>
            </a:extLst>
          </p:cNvPr>
          <p:cNvPicPr>
            <a:picLocks noChangeAspect="1"/>
          </p:cNvPicPr>
          <p:nvPr/>
        </p:nvPicPr>
        <p:blipFill>
          <a:blip r:embed="rId4"/>
          <a:stretch>
            <a:fillRect/>
          </a:stretch>
        </p:blipFill>
        <p:spPr>
          <a:xfrm>
            <a:off x="1017850" y="2096995"/>
            <a:ext cx="2590800" cy="542925"/>
          </a:xfrm>
          <a:prstGeom prst="rect">
            <a:avLst/>
          </a:prstGeom>
        </p:spPr>
      </p:pic>
      <p:pic>
        <p:nvPicPr>
          <p:cNvPr id="13" name="תמונה 12">
            <a:extLst>
              <a:ext uri="{FF2B5EF4-FFF2-40B4-BE49-F238E27FC236}">
                <a16:creationId xmlns:a16="http://schemas.microsoft.com/office/drawing/2014/main" id="{E3A31C7B-A0CF-482D-83F2-FE44F5F3C71D}"/>
              </a:ext>
            </a:extLst>
          </p:cNvPr>
          <p:cNvPicPr>
            <a:picLocks noChangeAspect="1"/>
          </p:cNvPicPr>
          <p:nvPr/>
        </p:nvPicPr>
        <p:blipFill>
          <a:blip r:embed="rId5"/>
          <a:stretch>
            <a:fillRect/>
          </a:stretch>
        </p:blipFill>
        <p:spPr>
          <a:xfrm>
            <a:off x="1017850" y="4467238"/>
            <a:ext cx="3562350" cy="590550"/>
          </a:xfrm>
          <a:prstGeom prst="rect">
            <a:avLst/>
          </a:prstGeom>
        </p:spPr>
      </p:pic>
      <p:pic>
        <p:nvPicPr>
          <p:cNvPr id="18" name="תמונה 17">
            <a:extLst>
              <a:ext uri="{FF2B5EF4-FFF2-40B4-BE49-F238E27FC236}">
                <a16:creationId xmlns:a16="http://schemas.microsoft.com/office/drawing/2014/main" id="{79736036-A7E1-49FF-8F6A-7B795D283490}"/>
              </a:ext>
            </a:extLst>
          </p:cNvPr>
          <p:cNvPicPr>
            <a:picLocks noChangeAspect="1"/>
          </p:cNvPicPr>
          <p:nvPr/>
        </p:nvPicPr>
        <p:blipFill rotWithShape="1">
          <a:blip r:embed="rId6"/>
          <a:srcRect b="10334"/>
          <a:stretch/>
        </p:blipFill>
        <p:spPr>
          <a:xfrm>
            <a:off x="6619063" y="1802966"/>
            <a:ext cx="4254592" cy="3696132"/>
          </a:xfrm>
          <a:prstGeom prst="rect">
            <a:avLst/>
          </a:prstGeom>
        </p:spPr>
      </p:pic>
    </p:spTree>
    <p:extLst>
      <p:ext uri="{BB962C8B-B14F-4D97-AF65-F5344CB8AC3E}">
        <p14:creationId xmlns:p14="http://schemas.microsoft.com/office/powerpoint/2010/main" val="2480550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CDF7179F-4A8C-4FA6-891A-75087EEE3F55}"/>
              </a:ext>
            </a:extLst>
          </p:cNvPr>
          <p:cNvSpPr txBox="1">
            <a:spLocks/>
          </p:cNvSpPr>
          <p:nvPr/>
        </p:nvSpPr>
        <p:spPr>
          <a:xfrm>
            <a:off x="735475" y="2172754"/>
            <a:ext cx="6082014" cy="1542720"/>
          </a:xfrm>
          <a:prstGeom prst="rect">
            <a:avLst/>
          </a:prstGeom>
        </p:spPr>
        <p:txBody>
          <a:bodyPr vert="horz" lIns="91440" tIns="45720" rIns="91440" bIns="45720" rtlCol="0" anchor="ctr">
            <a:normAutofit fontScale="550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rtl="0">
              <a:buFont typeface="Wingdings" panose="05000000000000000000" pitchFamily="2" charset="2"/>
              <a:buChar char="§"/>
            </a:pPr>
            <a:r>
              <a:rPr lang="en-US" sz="4000" dirty="0"/>
              <a:t>We did not get as accurate a prediction as we wanted</a:t>
            </a:r>
          </a:p>
          <a:p>
            <a:pPr marL="571500" indent="-571500" rtl="0">
              <a:buFont typeface="Wingdings" panose="05000000000000000000" pitchFamily="2" charset="2"/>
              <a:buChar char="§"/>
            </a:pPr>
            <a:endParaRPr lang="en-US" sz="4000" dirty="0"/>
          </a:p>
          <a:p>
            <a:pPr marL="571500" indent="-571500" rtl="0">
              <a:buFont typeface="Wingdings" panose="05000000000000000000" pitchFamily="2" charset="2"/>
              <a:buChar char="§"/>
            </a:pPr>
            <a:r>
              <a:rPr lang="en-US" sz="4000" dirty="0"/>
              <a:t>The data taken from yelp is not a significant factor that can determine a restaurant's rating</a:t>
            </a:r>
          </a:p>
        </p:txBody>
      </p:sp>
      <p:pic>
        <p:nvPicPr>
          <p:cNvPr id="7170" name="Picture 2" descr="Right On Target – All It Takes Is A Little Love">
            <a:extLst>
              <a:ext uri="{FF2B5EF4-FFF2-40B4-BE49-F238E27FC236}">
                <a16:creationId xmlns:a16="http://schemas.microsoft.com/office/drawing/2014/main" id="{B4D14C6A-302F-4A53-B476-0F1AB91F2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011" y="1250066"/>
            <a:ext cx="4151514" cy="4151514"/>
          </a:xfrm>
          <a:prstGeom prst="rect">
            <a:avLst/>
          </a:prstGeom>
          <a:noFill/>
          <a:extLst>
            <a:ext uri="{909E8E84-426E-40DD-AFC4-6F175D3DCCD1}">
              <a14:hiddenFill xmlns:a14="http://schemas.microsoft.com/office/drawing/2010/main">
                <a:solidFill>
                  <a:srgbClr val="FFFFFF"/>
                </a:solidFill>
              </a14:hiddenFill>
            </a:ext>
          </a:extLst>
        </p:spPr>
      </p:pic>
      <p:pic>
        <p:nvPicPr>
          <p:cNvPr id="2" name="תמונה 1">
            <a:extLst>
              <a:ext uri="{FF2B5EF4-FFF2-40B4-BE49-F238E27FC236}">
                <a16:creationId xmlns:a16="http://schemas.microsoft.com/office/drawing/2014/main" id="{88016E49-D4CC-4DD3-B2F2-D8B15E934140}"/>
              </a:ext>
            </a:extLst>
          </p:cNvPr>
          <p:cNvPicPr>
            <a:picLocks noChangeAspect="1"/>
          </p:cNvPicPr>
          <p:nvPr/>
        </p:nvPicPr>
        <p:blipFill>
          <a:blip r:embed="rId3"/>
          <a:stretch>
            <a:fillRect/>
          </a:stretch>
        </p:blipFill>
        <p:spPr>
          <a:xfrm>
            <a:off x="532435" y="459191"/>
            <a:ext cx="3314700" cy="1381125"/>
          </a:xfrm>
          <a:prstGeom prst="rect">
            <a:avLst/>
          </a:prstGeom>
        </p:spPr>
      </p:pic>
      <p:sp>
        <p:nvSpPr>
          <p:cNvPr id="19" name="כותרת 1">
            <a:extLst>
              <a:ext uri="{FF2B5EF4-FFF2-40B4-BE49-F238E27FC236}">
                <a16:creationId xmlns:a16="http://schemas.microsoft.com/office/drawing/2014/main" id="{DA1493BD-5FD2-4DBE-B16A-C220130AEE5B}"/>
              </a:ext>
            </a:extLst>
          </p:cNvPr>
          <p:cNvSpPr txBox="1">
            <a:spLocks/>
          </p:cNvSpPr>
          <p:nvPr/>
        </p:nvSpPr>
        <p:spPr>
          <a:xfrm>
            <a:off x="735475" y="4178462"/>
            <a:ext cx="5944082" cy="2060294"/>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r>
              <a:rPr lang="en-US" sz="2800" b="1" u="sng" dirty="0"/>
              <a:t>Points to Improvement:</a:t>
            </a:r>
          </a:p>
          <a:p>
            <a:pPr rtl="0"/>
            <a:endParaRPr lang="en-US" sz="2200" b="1" u="sng" dirty="0"/>
          </a:p>
          <a:p>
            <a:pPr marL="571500" indent="-571500" rtl="0">
              <a:buFont typeface="Wingdings" panose="05000000000000000000" pitchFamily="2" charset="2"/>
              <a:buChar char="§"/>
            </a:pPr>
            <a:r>
              <a:rPr lang="en-US" sz="2200" dirty="0"/>
              <a:t>To pinpoint the research question</a:t>
            </a:r>
          </a:p>
          <a:p>
            <a:pPr marL="571500" indent="-571500" rtl="0">
              <a:buFont typeface="Wingdings" panose="05000000000000000000" pitchFamily="2" charset="2"/>
              <a:buChar char="§"/>
            </a:pPr>
            <a:r>
              <a:rPr lang="en-US" sz="2200" dirty="0"/>
              <a:t>Get more data about the restaurants</a:t>
            </a:r>
          </a:p>
          <a:p>
            <a:pPr marL="571500" indent="-571500" rtl="0">
              <a:buFont typeface="Wingdings" panose="05000000000000000000" pitchFamily="2" charset="2"/>
              <a:buChar char="§"/>
            </a:pPr>
            <a:r>
              <a:rPr lang="en-US" sz="2200" dirty="0"/>
              <a:t>Add more restaurants for the train model</a:t>
            </a:r>
          </a:p>
          <a:p>
            <a:pPr rtl="0"/>
            <a:endParaRPr lang="en-US" sz="2800" b="1" u="sng" dirty="0"/>
          </a:p>
        </p:txBody>
      </p:sp>
    </p:spTree>
    <p:extLst>
      <p:ext uri="{BB962C8B-B14F-4D97-AF65-F5344CB8AC3E}">
        <p14:creationId xmlns:p14="http://schemas.microsoft.com/office/powerpoint/2010/main" val="905822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189A41-1CE2-4A11-B285-B0F40F81ADB0}"/>
              </a:ext>
            </a:extLst>
          </p:cNvPr>
          <p:cNvSpPr>
            <a:spLocks noGrp="1"/>
          </p:cNvSpPr>
          <p:nvPr>
            <p:ph type="ctrTitle"/>
          </p:nvPr>
        </p:nvSpPr>
        <p:spPr>
          <a:xfrm>
            <a:off x="804998" y="385086"/>
            <a:ext cx="4803636" cy="1311664"/>
          </a:xfrm>
        </p:spPr>
        <p:txBody>
          <a:bodyPr vert="horz" lIns="91440" tIns="45720" rIns="91440" bIns="45720" rtlCol="0" anchor="ctr">
            <a:normAutofit/>
          </a:bodyPr>
          <a:lstStyle/>
          <a:p>
            <a:pPr algn="l" rtl="0"/>
            <a:r>
              <a:rPr lang="en-US" sz="4000" b="1" dirty="0">
                <a:solidFill>
                  <a:srgbClr val="000000"/>
                </a:solidFill>
              </a:rPr>
              <a:t>Yelp- Introduction</a:t>
            </a:r>
          </a:p>
        </p:txBody>
      </p:sp>
      <p:sp>
        <p:nvSpPr>
          <p:cNvPr id="3" name="כותרת משנה 2">
            <a:extLst>
              <a:ext uri="{FF2B5EF4-FFF2-40B4-BE49-F238E27FC236}">
                <a16:creationId xmlns:a16="http://schemas.microsoft.com/office/drawing/2014/main" id="{7044F7BB-3096-4325-A87A-BF4E840FEB95}"/>
              </a:ext>
            </a:extLst>
          </p:cNvPr>
          <p:cNvSpPr>
            <a:spLocks noGrp="1"/>
          </p:cNvSpPr>
          <p:nvPr>
            <p:ph type="subTitle" idx="1"/>
          </p:nvPr>
        </p:nvSpPr>
        <p:spPr>
          <a:xfrm>
            <a:off x="804997" y="2272143"/>
            <a:ext cx="4706803" cy="3788830"/>
          </a:xfrm>
        </p:spPr>
        <p:txBody>
          <a:bodyPr vert="horz" lIns="91440" tIns="45720" rIns="91440" bIns="45720" rtlCol="0" anchor="ctr">
            <a:normAutofit/>
          </a:bodyPr>
          <a:lstStyle/>
          <a:p>
            <a:pPr algn="l" rtl="0"/>
            <a:r>
              <a:rPr lang="en-US" sz="1400" b="1" i="0" dirty="0">
                <a:solidFill>
                  <a:srgbClr val="000000"/>
                </a:solidFill>
                <a:effectLst/>
                <a:latin typeface="Calibri (גוף)"/>
              </a:rPr>
              <a:t>What Is Yelp?</a:t>
            </a:r>
          </a:p>
          <a:p>
            <a:pPr algn="l" rtl="0"/>
            <a:r>
              <a:rPr lang="en-US" sz="1400" b="0" i="0" dirty="0">
                <a:solidFill>
                  <a:srgbClr val="000000"/>
                </a:solidFill>
                <a:effectLst/>
                <a:latin typeface="Calibri (גוף)"/>
              </a:rPr>
              <a:t>Founded in 2004, Yelp is a popular online directory for discovering local businesses ranging from bars, restaurants, and cafes to hairdressers, spas, and gas stations.</a:t>
            </a:r>
          </a:p>
          <a:p>
            <a:pPr indent="-228600" algn="l" rtl="0">
              <a:buFont typeface="Arial" panose="020B0604020202020204" pitchFamily="34" charset="0"/>
              <a:buChar char="•"/>
            </a:pPr>
            <a:endParaRPr lang="en-US" sz="1400" dirty="0">
              <a:solidFill>
                <a:srgbClr val="000000"/>
              </a:solidFill>
              <a:latin typeface="Calibri (גוף)"/>
            </a:endParaRPr>
          </a:p>
          <a:p>
            <a:pPr algn="l" rtl="0"/>
            <a:r>
              <a:rPr lang="en-US" sz="1400" b="1" i="0" dirty="0">
                <a:solidFill>
                  <a:srgbClr val="000000"/>
                </a:solidFill>
                <a:effectLst/>
                <a:latin typeface="Calibri (גוף)"/>
              </a:rPr>
              <a:t>How Does Yelp Work?</a:t>
            </a:r>
          </a:p>
          <a:p>
            <a:pPr algn="l" rtl="0"/>
            <a:r>
              <a:rPr lang="en-US" sz="1400" b="0" i="0" dirty="0">
                <a:solidFill>
                  <a:srgbClr val="000000"/>
                </a:solidFill>
                <a:effectLst/>
                <a:latin typeface="Calibri (גוף)"/>
              </a:rPr>
              <a:t>You can search Yelp via its website or with the official apps on iOS and Android smart devices. Listings are sorted by business type and results are filtered by geographical location, price range, and unique features like outdoor seating, delivery service, or the ability to accept reservations.</a:t>
            </a:r>
          </a:p>
          <a:p>
            <a:pPr algn="l" rtl="0"/>
            <a:r>
              <a:rPr lang="en-US" sz="1400" b="0" i="0" dirty="0">
                <a:solidFill>
                  <a:srgbClr val="000000"/>
                </a:solidFill>
                <a:effectLst/>
                <a:latin typeface="Calibri (גוף)"/>
              </a:rPr>
              <a:t>Yelp has a strong social aspect and encourages its users to leave written reviews, star ratings, and photos of their experience with each business they visit.</a:t>
            </a:r>
          </a:p>
          <a:p>
            <a:pPr indent="-228600" algn="l" rtl="0">
              <a:buFont typeface="Arial" panose="020B0604020202020204" pitchFamily="34" charset="0"/>
              <a:buChar char="•"/>
            </a:pPr>
            <a:endParaRPr lang="en-US" sz="1400" dirty="0">
              <a:solidFill>
                <a:srgbClr val="000000"/>
              </a:solidFill>
              <a:latin typeface="Calibri (גוף)"/>
            </a:endParaRPr>
          </a:p>
        </p:txBody>
      </p:sp>
      <p:pic>
        <p:nvPicPr>
          <p:cNvPr id="10" name="תמונה 9">
            <a:extLst>
              <a:ext uri="{FF2B5EF4-FFF2-40B4-BE49-F238E27FC236}">
                <a16:creationId xmlns:a16="http://schemas.microsoft.com/office/drawing/2014/main" id="{FB59AFD7-7022-4C8B-B0A2-E8CAC0B9E0AB}"/>
              </a:ext>
            </a:extLst>
          </p:cNvPr>
          <p:cNvPicPr>
            <a:picLocks noChangeAspect="1"/>
          </p:cNvPicPr>
          <p:nvPr/>
        </p:nvPicPr>
        <p:blipFill>
          <a:blip r:embed="rId2"/>
          <a:stretch>
            <a:fillRect/>
          </a:stretch>
        </p:blipFill>
        <p:spPr>
          <a:xfrm>
            <a:off x="5608634" y="1916151"/>
            <a:ext cx="6342434" cy="2828999"/>
          </a:xfrm>
          <a:prstGeom prst="rect">
            <a:avLst/>
          </a:prstGeom>
        </p:spPr>
      </p:pic>
    </p:spTree>
    <p:extLst>
      <p:ext uri="{BB962C8B-B14F-4D97-AF65-F5344CB8AC3E}">
        <p14:creationId xmlns:p14="http://schemas.microsoft.com/office/powerpoint/2010/main" val="2361895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55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מתכון לפיצה ביתית ממש כמו באיטליה">
            <a:extLst>
              <a:ext uri="{FF2B5EF4-FFF2-40B4-BE49-F238E27FC236}">
                <a16:creationId xmlns:a16="http://schemas.microsoft.com/office/drawing/2014/main" id="{89BC11AA-27D1-4733-9131-4F8EBCD4F86D}"/>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1330" r="21330"/>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כותרת 1">
            <a:extLst>
              <a:ext uri="{FF2B5EF4-FFF2-40B4-BE49-F238E27FC236}">
                <a16:creationId xmlns:a16="http://schemas.microsoft.com/office/drawing/2014/main" id="{29189A41-1CE2-4A11-B285-B0F40F81ADB0}"/>
              </a:ext>
            </a:extLst>
          </p:cNvPr>
          <p:cNvSpPr>
            <a:spLocks noGrp="1"/>
          </p:cNvSpPr>
          <p:nvPr>
            <p:ph type="ctrTitle"/>
          </p:nvPr>
        </p:nvSpPr>
        <p:spPr>
          <a:xfrm>
            <a:off x="804998" y="798445"/>
            <a:ext cx="4803636" cy="1311664"/>
          </a:xfrm>
        </p:spPr>
        <p:txBody>
          <a:bodyPr vert="horz" lIns="91440" tIns="45720" rIns="91440" bIns="45720" rtlCol="0" anchor="ctr">
            <a:normAutofit/>
          </a:bodyPr>
          <a:lstStyle/>
          <a:p>
            <a:pPr algn="l" rtl="0"/>
            <a:r>
              <a:rPr lang="en-US" sz="4000" b="1" dirty="0">
                <a:solidFill>
                  <a:srgbClr val="000000"/>
                </a:solidFill>
              </a:rPr>
              <a:t>Our Research</a:t>
            </a:r>
          </a:p>
        </p:txBody>
      </p:sp>
      <p:sp>
        <p:nvSpPr>
          <p:cNvPr id="3" name="כותרת משנה 2">
            <a:extLst>
              <a:ext uri="{FF2B5EF4-FFF2-40B4-BE49-F238E27FC236}">
                <a16:creationId xmlns:a16="http://schemas.microsoft.com/office/drawing/2014/main" id="{7044F7BB-3096-4325-A87A-BF4E840FEB95}"/>
              </a:ext>
            </a:extLst>
          </p:cNvPr>
          <p:cNvSpPr>
            <a:spLocks noGrp="1"/>
          </p:cNvSpPr>
          <p:nvPr>
            <p:ph type="subTitle" idx="1"/>
          </p:nvPr>
        </p:nvSpPr>
        <p:spPr>
          <a:xfrm>
            <a:off x="804997" y="2272143"/>
            <a:ext cx="4706803" cy="3788830"/>
          </a:xfrm>
        </p:spPr>
        <p:txBody>
          <a:bodyPr vert="horz" lIns="91440" tIns="45720" rIns="91440" bIns="45720" rtlCol="0" anchor="ctr">
            <a:normAutofit/>
          </a:bodyPr>
          <a:lstStyle/>
          <a:p>
            <a:pPr algn="l" rtl="0"/>
            <a:r>
              <a:rPr lang="en-US" sz="2000" b="1" u="sng" dirty="0">
                <a:solidFill>
                  <a:srgbClr val="000000"/>
                </a:solidFill>
              </a:rPr>
              <a:t>Research Question:</a:t>
            </a:r>
          </a:p>
          <a:p>
            <a:pPr indent="-228600" algn="l" rtl="0">
              <a:buFont typeface="Arial" panose="020B0604020202020204" pitchFamily="34" charset="0"/>
              <a:buChar char="•"/>
            </a:pPr>
            <a:endParaRPr lang="en-US" sz="2000" b="1" u="sng" dirty="0">
              <a:solidFill>
                <a:srgbClr val="000000"/>
              </a:solidFill>
            </a:endParaRPr>
          </a:p>
          <a:p>
            <a:pPr marL="342900" indent="-228600" algn="l" rtl="0">
              <a:buFont typeface="Arial" panose="020B0604020202020204" pitchFamily="34" charset="0"/>
              <a:buChar char="•"/>
            </a:pPr>
            <a:r>
              <a:rPr lang="en-US" sz="2000" b="1" dirty="0">
                <a:solidFill>
                  <a:srgbClr val="000000"/>
                </a:solidFill>
              </a:rPr>
              <a:t>Is it possible to predict the restaurant's rating on yelp according to its features, location and review count?</a:t>
            </a:r>
          </a:p>
          <a:p>
            <a:pPr marL="342900" indent="-228600" algn="l" rtl="0">
              <a:buFont typeface="Arial" panose="020B0604020202020204" pitchFamily="34" charset="0"/>
              <a:buChar char="•"/>
            </a:pPr>
            <a:endParaRPr lang="en-US" sz="2000" b="1" dirty="0">
              <a:solidFill>
                <a:srgbClr val="000000"/>
              </a:solidFill>
            </a:endParaRPr>
          </a:p>
          <a:p>
            <a:pPr marL="342900" indent="-228600" algn="l" rtl="0">
              <a:buFont typeface="Arial" panose="020B0604020202020204" pitchFamily="34" charset="0"/>
              <a:buChar char="•"/>
            </a:pPr>
            <a:r>
              <a:rPr lang="en-US" sz="2000" b="1" dirty="0">
                <a:solidFill>
                  <a:srgbClr val="000000"/>
                </a:solidFill>
              </a:rPr>
              <a:t>What pattern can we observe and what conclusions can we learn from them?</a:t>
            </a:r>
          </a:p>
        </p:txBody>
      </p:sp>
    </p:spTree>
    <p:extLst>
      <p:ext uri="{BB962C8B-B14F-4D97-AF65-F5344CB8AC3E}">
        <p14:creationId xmlns:p14="http://schemas.microsoft.com/office/powerpoint/2010/main" val="3841786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189A41-1CE2-4A11-B285-B0F40F81ADB0}"/>
              </a:ext>
            </a:extLst>
          </p:cNvPr>
          <p:cNvSpPr>
            <a:spLocks noGrp="1"/>
          </p:cNvSpPr>
          <p:nvPr>
            <p:ph type="ctrTitle"/>
          </p:nvPr>
        </p:nvSpPr>
        <p:spPr>
          <a:xfrm>
            <a:off x="629118" y="598037"/>
            <a:ext cx="4805996" cy="1644592"/>
          </a:xfrm>
        </p:spPr>
        <p:txBody>
          <a:bodyPr vert="horz" lIns="91440" tIns="45720" rIns="91440" bIns="45720" rtlCol="0" anchor="t">
            <a:normAutofit/>
          </a:bodyPr>
          <a:lstStyle/>
          <a:p>
            <a:pPr algn="l" rtl="0"/>
            <a:r>
              <a:rPr lang="en-US" sz="4400" b="1">
                <a:solidFill>
                  <a:srgbClr val="000000"/>
                </a:solidFill>
              </a:rPr>
              <a:t>Main Steps</a:t>
            </a:r>
            <a:endParaRPr lang="en-US" sz="4400" b="1" dirty="0">
              <a:solidFill>
                <a:srgbClr val="000000"/>
              </a:solidFill>
            </a:endParaRPr>
          </a:p>
        </p:txBody>
      </p:sp>
      <p:graphicFrame>
        <p:nvGraphicFramePr>
          <p:cNvPr id="9" name="דיאגרמה 8">
            <a:extLst>
              <a:ext uri="{FF2B5EF4-FFF2-40B4-BE49-F238E27FC236}">
                <a16:creationId xmlns:a16="http://schemas.microsoft.com/office/drawing/2014/main" id="{AE0B2FE7-B97C-4E74-8EA5-0D1C1A1AC2E9}"/>
              </a:ext>
            </a:extLst>
          </p:cNvPr>
          <p:cNvGraphicFramePr/>
          <p:nvPr>
            <p:extLst>
              <p:ext uri="{D42A27DB-BD31-4B8C-83A1-F6EECF244321}">
                <p14:modId xmlns:p14="http://schemas.microsoft.com/office/powerpoint/2010/main" val="4055235802"/>
              </p:ext>
            </p:extLst>
          </p:nvPr>
        </p:nvGraphicFramePr>
        <p:xfrm>
          <a:off x="1293508" y="1189894"/>
          <a:ext cx="9879708" cy="468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352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כותרת 1">
            <a:extLst>
              <a:ext uri="{FF2B5EF4-FFF2-40B4-BE49-F238E27FC236}">
                <a16:creationId xmlns:a16="http://schemas.microsoft.com/office/drawing/2014/main" id="{29189A41-1CE2-4A11-B285-B0F40F81ADB0}"/>
              </a:ext>
            </a:extLst>
          </p:cNvPr>
          <p:cNvSpPr>
            <a:spLocks noGrp="1"/>
          </p:cNvSpPr>
          <p:nvPr>
            <p:ph type="ctrTitle"/>
          </p:nvPr>
        </p:nvSpPr>
        <p:spPr>
          <a:xfrm>
            <a:off x="6094105" y="802955"/>
            <a:ext cx="4977976" cy="1454051"/>
          </a:xfrm>
        </p:spPr>
        <p:txBody>
          <a:bodyPr vert="horz" lIns="91440" tIns="45720" rIns="91440" bIns="45720" rtlCol="0" anchor="ctr">
            <a:normAutofit/>
          </a:bodyPr>
          <a:lstStyle/>
          <a:p>
            <a:pPr algn="l" rtl="0"/>
            <a:r>
              <a:rPr lang="en-US" sz="4000" b="1" dirty="0">
                <a:solidFill>
                  <a:srgbClr val="000000"/>
                </a:solidFill>
              </a:rPr>
              <a:t>Yelp API</a:t>
            </a:r>
          </a:p>
        </p:txBody>
      </p:sp>
      <p:sp>
        <p:nvSpPr>
          <p:cNvPr id="3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תמונה 10">
            <a:extLst>
              <a:ext uri="{FF2B5EF4-FFF2-40B4-BE49-F238E27FC236}">
                <a16:creationId xmlns:a16="http://schemas.microsoft.com/office/drawing/2014/main" id="{A0F5DE42-E781-4C6E-967C-DE5DF863F9E7}"/>
              </a:ext>
            </a:extLst>
          </p:cNvPr>
          <p:cNvPicPr>
            <a:picLocks noChangeAspect="1"/>
          </p:cNvPicPr>
          <p:nvPr/>
        </p:nvPicPr>
        <p:blipFill rotWithShape="1">
          <a:blip r:embed="rId3">
            <a:alphaModFix/>
          </a:blip>
          <a:srcRect l="17872" r="18352"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26" name="כותרת משנה 2">
            <a:extLst>
              <a:ext uri="{FF2B5EF4-FFF2-40B4-BE49-F238E27FC236}">
                <a16:creationId xmlns:a16="http://schemas.microsoft.com/office/drawing/2014/main" id="{074EECB2-3149-42AC-93C1-AD7CF2AD9B18}"/>
              </a:ext>
            </a:extLst>
          </p:cNvPr>
          <p:cNvSpPr>
            <a:spLocks noGrp="1"/>
          </p:cNvSpPr>
          <p:nvPr>
            <p:ph type="subTitle" idx="1"/>
          </p:nvPr>
        </p:nvSpPr>
        <p:spPr>
          <a:xfrm>
            <a:off x="6090574" y="2421682"/>
            <a:ext cx="4977578" cy="3639289"/>
          </a:xfrm>
        </p:spPr>
        <p:txBody>
          <a:bodyPr vert="horz" lIns="91440" tIns="45720" rIns="91440" bIns="45720" rtlCol="0" anchor="ctr">
            <a:normAutofit/>
          </a:bodyPr>
          <a:lstStyle/>
          <a:p>
            <a:pPr algn="l" rtl="0"/>
            <a:r>
              <a:rPr lang="en-US" sz="2000" dirty="0">
                <a:solidFill>
                  <a:srgbClr val="000000"/>
                </a:solidFill>
              </a:rPr>
              <a:t>We Used Yelp’s API to collect data about restaurants in three big cities in USA: New York, Los Angeles and Miami</a:t>
            </a:r>
          </a:p>
          <a:p>
            <a:pPr indent="-228600" algn="l" rtl="0">
              <a:buFont typeface="Arial" panose="020B0604020202020204" pitchFamily="34" charset="0"/>
              <a:buChar char="•"/>
            </a:pPr>
            <a:endParaRPr lang="en-US" sz="2000" dirty="0">
              <a:solidFill>
                <a:srgbClr val="000000"/>
              </a:solidFill>
            </a:endParaRPr>
          </a:p>
          <a:p>
            <a:pPr algn="l" rtl="0"/>
            <a:r>
              <a:rPr lang="en-US" sz="2000" dirty="0">
                <a:solidFill>
                  <a:srgbClr val="000000"/>
                </a:solidFill>
              </a:rPr>
              <a:t>The data of any restaurant include: name, street, zip code, rating, price, category, review count, </a:t>
            </a:r>
            <a:r>
              <a:rPr lang="en-US" sz="2000" b="1" dirty="0" err="1">
                <a:solidFill>
                  <a:srgbClr val="000000"/>
                </a:solidFill>
              </a:rPr>
              <a:t>url</a:t>
            </a:r>
            <a:r>
              <a:rPr lang="en-US" sz="2000" dirty="0">
                <a:solidFill>
                  <a:srgbClr val="000000"/>
                </a:solidFill>
              </a:rPr>
              <a:t> and more.</a:t>
            </a:r>
          </a:p>
          <a:p>
            <a:pPr indent="-228600" algn="l" rtl="0">
              <a:buFont typeface="Arial" panose="020B0604020202020204" pitchFamily="34" charset="0"/>
              <a:buChar char="•"/>
            </a:pPr>
            <a:endParaRPr lang="en-US" sz="2000" b="1" dirty="0">
              <a:solidFill>
                <a:srgbClr val="000000"/>
              </a:solidFill>
            </a:endParaRPr>
          </a:p>
        </p:txBody>
      </p:sp>
    </p:spTree>
    <p:extLst>
      <p:ext uri="{BB962C8B-B14F-4D97-AF65-F5344CB8AC3E}">
        <p14:creationId xmlns:p14="http://schemas.microsoft.com/office/powerpoint/2010/main" val="3813958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341E1498-849C-4D13-9EE2-F925B39F6A7D}"/>
              </a:ext>
            </a:extLst>
          </p:cNvPr>
          <p:cNvPicPr>
            <a:picLocks noChangeAspect="1"/>
          </p:cNvPicPr>
          <p:nvPr/>
        </p:nvPicPr>
        <p:blipFill>
          <a:blip r:embed="rId2"/>
          <a:stretch>
            <a:fillRect/>
          </a:stretch>
        </p:blipFill>
        <p:spPr>
          <a:xfrm rot="1275272">
            <a:off x="7715835" y="2316229"/>
            <a:ext cx="4614245" cy="3134960"/>
          </a:xfrm>
          <a:prstGeom prst="rect">
            <a:avLst/>
          </a:prstGeom>
          <a:ln>
            <a:noFill/>
          </a:ln>
          <a:effectLst>
            <a:outerShdw blurRad="292100" dist="139700" dir="2700000" algn="tl" rotWithShape="0">
              <a:srgbClr val="333333">
                <a:alpha val="65000"/>
              </a:srgbClr>
            </a:outerShdw>
          </a:effectLst>
        </p:spPr>
      </p:pic>
      <p:sp>
        <p:nvSpPr>
          <p:cNvPr id="2" name="כותרת 1">
            <a:extLst>
              <a:ext uri="{FF2B5EF4-FFF2-40B4-BE49-F238E27FC236}">
                <a16:creationId xmlns:a16="http://schemas.microsoft.com/office/drawing/2014/main" id="{29189A41-1CE2-4A11-B285-B0F40F81ADB0}"/>
              </a:ext>
            </a:extLst>
          </p:cNvPr>
          <p:cNvSpPr>
            <a:spLocks noGrp="1"/>
          </p:cNvSpPr>
          <p:nvPr>
            <p:ph type="ctrTitle"/>
          </p:nvPr>
        </p:nvSpPr>
        <p:spPr>
          <a:xfrm>
            <a:off x="485785" y="516068"/>
            <a:ext cx="4977976" cy="1454051"/>
          </a:xfrm>
        </p:spPr>
        <p:txBody>
          <a:bodyPr vert="horz" lIns="91440" tIns="45720" rIns="91440" bIns="45720" rtlCol="0" anchor="ctr">
            <a:normAutofit/>
          </a:bodyPr>
          <a:lstStyle/>
          <a:p>
            <a:pPr algn="l" rtl="0"/>
            <a:r>
              <a:rPr lang="en-US" sz="4000" b="1" dirty="0">
                <a:solidFill>
                  <a:srgbClr val="000000"/>
                </a:solidFill>
              </a:rPr>
              <a:t>Web Crawling</a:t>
            </a:r>
          </a:p>
        </p:txBody>
      </p:sp>
      <p:sp>
        <p:nvSpPr>
          <p:cNvPr id="26" name="כותרת משנה 2">
            <a:extLst>
              <a:ext uri="{FF2B5EF4-FFF2-40B4-BE49-F238E27FC236}">
                <a16:creationId xmlns:a16="http://schemas.microsoft.com/office/drawing/2014/main" id="{074EECB2-3149-42AC-93C1-AD7CF2AD9B18}"/>
              </a:ext>
            </a:extLst>
          </p:cNvPr>
          <p:cNvSpPr>
            <a:spLocks noGrp="1"/>
          </p:cNvSpPr>
          <p:nvPr>
            <p:ph type="subTitle" idx="1"/>
          </p:nvPr>
        </p:nvSpPr>
        <p:spPr>
          <a:xfrm>
            <a:off x="485785" y="2082098"/>
            <a:ext cx="4977578" cy="3639289"/>
          </a:xfrm>
        </p:spPr>
        <p:txBody>
          <a:bodyPr vert="horz" lIns="91440" tIns="45720" rIns="91440" bIns="45720" rtlCol="0" anchor="ctr">
            <a:normAutofit fontScale="92500" lnSpcReduction="20000"/>
          </a:bodyPr>
          <a:lstStyle/>
          <a:p>
            <a:pPr algn="l" rtl="0"/>
            <a:r>
              <a:rPr lang="en-US" dirty="0">
                <a:solidFill>
                  <a:srgbClr val="000000"/>
                </a:solidFill>
              </a:rPr>
              <a:t>We used the </a:t>
            </a:r>
            <a:r>
              <a:rPr lang="en-US" dirty="0" err="1">
                <a:solidFill>
                  <a:srgbClr val="000000"/>
                </a:solidFill>
              </a:rPr>
              <a:t>url’s</a:t>
            </a:r>
            <a:r>
              <a:rPr lang="en-US" dirty="0">
                <a:solidFill>
                  <a:srgbClr val="000000"/>
                </a:solidFill>
              </a:rPr>
              <a:t> restaurants from the API request to crawl more information about the restaurant.</a:t>
            </a:r>
          </a:p>
          <a:p>
            <a:pPr algn="l" rtl="0"/>
            <a:endParaRPr lang="en-US" dirty="0">
              <a:solidFill>
                <a:srgbClr val="000000"/>
              </a:solidFill>
            </a:endParaRPr>
          </a:p>
          <a:p>
            <a:pPr algn="l" rtl="0"/>
            <a:r>
              <a:rPr lang="en-US" dirty="0">
                <a:solidFill>
                  <a:srgbClr val="000000"/>
                </a:solidFill>
              </a:rPr>
              <a:t>This information include different features of the restaurant like vegan options, free- Wi-Fi, dog allowed , waiter service and more.</a:t>
            </a:r>
          </a:p>
          <a:p>
            <a:pPr algn="l" rtl="0"/>
            <a:endParaRPr lang="en-US" dirty="0">
              <a:solidFill>
                <a:srgbClr val="000000"/>
              </a:solidFill>
            </a:endParaRPr>
          </a:p>
          <a:p>
            <a:pPr algn="l" rtl="0"/>
            <a:r>
              <a:rPr lang="en-US" sz="1900" dirty="0">
                <a:solidFill>
                  <a:srgbClr val="000000"/>
                </a:solidFill>
              </a:rPr>
              <a:t>*we used </a:t>
            </a:r>
            <a:r>
              <a:rPr lang="en-US" sz="1900" b="1" dirty="0">
                <a:solidFill>
                  <a:srgbClr val="000000"/>
                </a:solidFill>
              </a:rPr>
              <a:t>selenium</a:t>
            </a:r>
            <a:r>
              <a:rPr lang="en-US" sz="1900" dirty="0">
                <a:solidFill>
                  <a:srgbClr val="000000"/>
                </a:solidFill>
              </a:rPr>
              <a:t> library because some of the information was hidden behind button in the html page</a:t>
            </a:r>
          </a:p>
        </p:txBody>
      </p:sp>
      <p:pic>
        <p:nvPicPr>
          <p:cNvPr id="4" name="תמונה 3">
            <a:extLst>
              <a:ext uri="{FF2B5EF4-FFF2-40B4-BE49-F238E27FC236}">
                <a16:creationId xmlns:a16="http://schemas.microsoft.com/office/drawing/2014/main" id="{7930029A-91F5-452B-9230-19205F6C840A}"/>
              </a:ext>
            </a:extLst>
          </p:cNvPr>
          <p:cNvPicPr>
            <a:picLocks noChangeAspect="1"/>
          </p:cNvPicPr>
          <p:nvPr/>
        </p:nvPicPr>
        <p:blipFill>
          <a:blip r:embed="rId3"/>
          <a:stretch>
            <a:fillRect/>
          </a:stretch>
        </p:blipFill>
        <p:spPr>
          <a:xfrm rot="20652589">
            <a:off x="5455250" y="619300"/>
            <a:ext cx="4510899" cy="2701640"/>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A0BDC969-DEFD-435B-95EC-4C3047F36139}"/>
              </a:ext>
            </a:extLst>
          </p:cNvPr>
          <p:cNvPicPr>
            <a:picLocks noChangeAspect="1"/>
          </p:cNvPicPr>
          <p:nvPr/>
        </p:nvPicPr>
        <p:blipFill>
          <a:blip r:embed="rId4"/>
          <a:stretch>
            <a:fillRect/>
          </a:stretch>
        </p:blipFill>
        <p:spPr>
          <a:xfrm rot="20913570">
            <a:off x="5568103" y="3647520"/>
            <a:ext cx="2523789" cy="27124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966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189A41-1CE2-4A11-B285-B0F40F81ADB0}"/>
              </a:ext>
            </a:extLst>
          </p:cNvPr>
          <p:cNvSpPr>
            <a:spLocks noGrp="1"/>
          </p:cNvSpPr>
          <p:nvPr>
            <p:ph type="ctrTitle"/>
          </p:nvPr>
        </p:nvSpPr>
        <p:spPr>
          <a:xfrm>
            <a:off x="723901" y="509587"/>
            <a:ext cx="7649239" cy="742951"/>
          </a:xfrm>
        </p:spPr>
        <p:txBody>
          <a:bodyPr vert="horz" lIns="91440" tIns="45720" rIns="91440" bIns="45720" rtlCol="0" anchor="ctr">
            <a:normAutofit/>
          </a:bodyPr>
          <a:lstStyle/>
          <a:p>
            <a:pPr algn="l" rtl="0"/>
            <a:r>
              <a:rPr lang="en-US" sz="4000" b="1" dirty="0" err="1"/>
              <a:t>DataFrame</a:t>
            </a:r>
            <a:endParaRPr lang="en-US" sz="4000" b="1" dirty="0"/>
          </a:p>
        </p:txBody>
      </p:sp>
      <p:sp>
        <p:nvSpPr>
          <p:cNvPr id="26" name="כותרת משנה 2">
            <a:extLst>
              <a:ext uri="{FF2B5EF4-FFF2-40B4-BE49-F238E27FC236}">
                <a16:creationId xmlns:a16="http://schemas.microsoft.com/office/drawing/2014/main" id="{074EECB2-3149-42AC-93C1-AD7CF2AD9B18}"/>
              </a:ext>
            </a:extLst>
          </p:cNvPr>
          <p:cNvSpPr>
            <a:spLocks noGrp="1"/>
          </p:cNvSpPr>
          <p:nvPr>
            <p:ph type="subTitle" idx="1"/>
          </p:nvPr>
        </p:nvSpPr>
        <p:spPr>
          <a:xfrm>
            <a:off x="841641" y="1252538"/>
            <a:ext cx="9114581" cy="419313"/>
          </a:xfrm>
        </p:spPr>
        <p:txBody>
          <a:bodyPr vert="horz" lIns="91440" tIns="45720" rIns="91440" bIns="45720" rtlCol="0">
            <a:normAutofit/>
          </a:bodyPr>
          <a:lstStyle/>
          <a:p>
            <a:pPr algn="l" rtl="0"/>
            <a:r>
              <a:rPr lang="en-US" sz="1800" dirty="0"/>
              <a:t>Finally, we created a </a:t>
            </a:r>
            <a:r>
              <a:rPr lang="en-US" sz="1800" dirty="0" err="1"/>
              <a:t>Dataframe</a:t>
            </a:r>
            <a:r>
              <a:rPr lang="en-US" sz="1800" dirty="0"/>
              <a:t> with 3000 different restaurants and their characteristics</a:t>
            </a:r>
          </a:p>
        </p:txBody>
      </p:sp>
      <p:pic>
        <p:nvPicPr>
          <p:cNvPr id="13" name="תמונה 12">
            <a:extLst>
              <a:ext uri="{FF2B5EF4-FFF2-40B4-BE49-F238E27FC236}">
                <a16:creationId xmlns:a16="http://schemas.microsoft.com/office/drawing/2014/main" id="{8DFD74D4-FD41-4A4F-B492-3D385E901046}"/>
              </a:ext>
            </a:extLst>
          </p:cNvPr>
          <p:cNvPicPr>
            <a:picLocks noChangeAspect="1"/>
          </p:cNvPicPr>
          <p:nvPr/>
        </p:nvPicPr>
        <p:blipFill>
          <a:blip r:embed="rId2"/>
          <a:stretch>
            <a:fillRect/>
          </a:stretch>
        </p:blipFill>
        <p:spPr>
          <a:xfrm>
            <a:off x="873455" y="1931808"/>
            <a:ext cx="7876089" cy="2258348"/>
          </a:xfrm>
          <a:prstGeom prst="rect">
            <a:avLst/>
          </a:prstGeom>
          <a:ln w="28575">
            <a:solidFill>
              <a:schemeClr val="accent6"/>
            </a:solidFill>
          </a:ln>
        </p:spPr>
      </p:pic>
      <p:pic>
        <p:nvPicPr>
          <p:cNvPr id="17" name="תמונה 16">
            <a:extLst>
              <a:ext uri="{FF2B5EF4-FFF2-40B4-BE49-F238E27FC236}">
                <a16:creationId xmlns:a16="http://schemas.microsoft.com/office/drawing/2014/main" id="{373BC2A9-B63E-42AF-88A0-6E25283F657A}"/>
              </a:ext>
            </a:extLst>
          </p:cNvPr>
          <p:cNvPicPr>
            <a:picLocks noChangeAspect="1"/>
          </p:cNvPicPr>
          <p:nvPr/>
        </p:nvPicPr>
        <p:blipFill>
          <a:blip r:embed="rId3"/>
          <a:stretch>
            <a:fillRect/>
          </a:stretch>
        </p:blipFill>
        <p:spPr>
          <a:xfrm>
            <a:off x="5795752" y="3759666"/>
            <a:ext cx="5154775" cy="2399479"/>
          </a:xfrm>
          <a:prstGeom prst="rect">
            <a:avLst/>
          </a:prstGeom>
          <a:ln w="28575">
            <a:solidFill>
              <a:schemeClr val="accent6"/>
            </a:solidFill>
          </a:ln>
        </p:spPr>
      </p:pic>
    </p:spTree>
    <p:extLst>
      <p:ext uri="{BB962C8B-B14F-4D97-AF65-F5344CB8AC3E}">
        <p14:creationId xmlns:p14="http://schemas.microsoft.com/office/powerpoint/2010/main" val="2895645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F6D2498A-C100-482D-8685-7D0A3360F889}"/>
              </a:ext>
            </a:extLst>
          </p:cNvPr>
          <p:cNvPicPr>
            <a:picLocks noChangeAspect="1"/>
          </p:cNvPicPr>
          <p:nvPr/>
        </p:nvPicPr>
        <p:blipFill rotWithShape="1">
          <a:blip r:embed="rId2"/>
          <a:srcRect l="21571" r="3348"/>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29189A41-1CE2-4A11-B285-B0F40F81ADB0}"/>
              </a:ext>
            </a:extLst>
          </p:cNvPr>
          <p:cNvSpPr>
            <a:spLocks noGrp="1"/>
          </p:cNvSpPr>
          <p:nvPr>
            <p:ph type="ctrTitle"/>
          </p:nvPr>
        </p:nvSpPr>
        <p:spPr>
          <a:xfrm>
            <a:off x="609737" y="353056"/>
            <a:ext cx="3822189" cy="1899912"/>
          </a:xfrm>
        </p:spPr>
        <p:txBody>
          <a:bodyPr vert="horz" lIns="91440" tIns="45720" rIns="91440" bIns="45720" rtlCol="0" anchor="ctr">
            <a:normAutofit/>
          </a:bodyPr>
          <a:lstStyle/>
          <a:p>
            <a:pPr algn="l" rtl="0"/>
            <a:r>
              <a:rPr lang="en-US" sz="4000" b="1" dirty="0"/>
              <a:t>Scrubbing Data</a:t>
            </a:r>
          </a:p>
        </p:txBody>
      </p:sp>
      <p:sp>
        <p:nvSpPr>
          <p:cNvPr id="11" name="כותרת משנה 2">
            <a:extLst>
              <a:ext uri="{FF2B5EF4-FFF2-40B4-BE49-F238E27FC236}">
                <a16:creationId xmlns:a16="http://schemas.microsoft.com/office/drawing/2014/main" id="{2176909E-3AC2-468E-96D4-DA6DD45C6224}"/>
              </a:ext>
            </a:extLst>
          </p:cNvPr>
          <p:cNvSpPr>
            <a:spLocks noGrp="1"/>
          </p:cNvSpPr>
          <p:nvPr>
            <p:ph type="subTitle" idx="1"/>
          </p:nvPr>
        </p:nvSpPr>
        <p:spPr>
          <a:xfrm>
            <a:off x="647700" y="2112637"/>
            <a:ext cx="5600700" cy="3935738"/>
          </a:xfrm>
        </p:spPr>
        <p:txBody>
          <a:bodyPr vert="horz" lIns="91440" tIns="45720" rIns="91440" bIns="45720" rtlCol="0">
            <a:normAutofit fontScale="77500" lnSpcReduction="20000"/>
          </a:bodyPr>
          <a:lstStyle/>
          <a:p>
            <a:pPr algn="l" rtl="0"/>
            <a:r>
              <a:rPr lang="en-US" sz="1900" b="1"/>
              <a:t>Formatting:</a:t>
            </a:r>
          </a:p>
          <a:p>
            <a:pPr algn="l" rtl="0"/>
            <a:r>
              <a:rPr lang="en-US" sz="1900"/>
              <a:t>Splitting columns such as address into some columns of state, city and zip code. In addition, each restaurant had up to 3 different categories so we take just the first category </a:t>
            </a:r>
          </a:p>
          <a:p>
            <a:pPr indent="-228600" algn="l" rtl="0">
              <a:buFont typeface="Arial" panose="020B0604020202020204" pitchFamily="34" charset="0"/>
              <a:buChar char="•"/>
            </a:pPr>
            <a:endParaRPr lang="en-US" sz="1900"/>
          </a:p>
          <a:p>
            <a:pPr algn="l" rtl="0"/>
            <a:r>
              <a:rPr lang="en-US" sz="1900" b="1"/>
              <a:t>Dealing with missing values:</a:t>
            </a:r>
          </a:p>
          <a:p>
            <a:pPr algn="l" rtl="0"/>
            <a:r>
              <a:rPr lang="en-US" sz="1900"/>
              <a:t>Some of the restaurants were without price value, so we fill the cell with the price’s median.</a:t>
            </a:r>
          </a:p>
          <a:p>
            <a:pPr algn="l" rtl="0"/>
            <a:endParaRPr lang="en-US" sz="1900"/>
          </a:p>
          <a:p>
            <a:pPr algn="l" rtl="0"/>
            <a:r>
              <a:rPr lang="en-US" sz="1900" b="1"/>
              <a:t>Remove unnecessary data:</a:t>
            </a:r>
          </a:p>
          <a:p>
            <a:pPr algn="l" rtl="0"/>
            <a:r>
              <a:rPr lang="en-US" sz="1900"/>
              <a:t>Remove from the dataframe unnecessary data cells like url, image url, is closed and more. In addition, we removed business  that are not restaurants.</a:t>
            </a:r>
          </a:p>
          <a:p>
            <a:pPr indent="-228600" algn="l" rtl="0">
              <a:buFont typeface="Arial" panose="020B0604020202020204" pitchFamily="34" charset="0"/>
              <a:buChar char="•"/>
            </a:pPr>
            <a:endParaRPr lang="en-US" sz="1900" b="1"/>
          </a:p>
          <a:p>
            <a:pPr algn="l" rtl="0"/>
            <a:r>
              <a:rPr lang="en-US" sz="1900" b="1"/>
              <a:t>Transfer to numeric:</a:t>
            </a:r>
          </a:p>
          <a:p>
            <a:pPr algn="l" rtl="0"/>
            <a:r>
              <a:rPr lang="en-US" sz="1900"/>
              <a:t>Transfer non-numeric values to numeric</a:t>
            </a:r>
          </a:p>
          <a:p>
            <a:pPr indent="-228600" algn="l" rtl="0">
              <a:buFont typeface="Arial" panose="020B0604020202020204" pitchFamily="34" charset="0"/>
              <a:buChar char="•"/>
            </a:pPr>
            <a:endParaRPr lang="en-US" sz="1100" b="1" dirty="0"/>
          </a:p>
        </p:txBody>
      </p:sp>
    </p:spTree>
    <p:extLst>
      <p:ext uri="{BB962C8B-B14F-4D97-AF65-F5344CB8AC3E}">
        <p14:creationId xmlns:p14="http://schemas.microsoft.com/office/powerpoint/2010/main" val="85500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FB57A0DA-B804-4345-A14C-CCF0D715FFDB}"/>
              </a:ext>
            </a:extLst>
          </p:cNvPr>
          <p:cNvSpPr txBox="1">
            <a:spLocks/>
          </p:cNvSpPr>
          <p:nvPr/>
        </p:nvSpPr>
        <p:spPr>
          <a:xfrm>
            <a:off x="723901" y="509587"/>
            <a:ext cx="7649239" cy="742951"/>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r>
              <a:rPr lang="en-US" sz="4000" b="1" dirty="0"/>
              <a:t>Full Restaurants </a:t>
            </a:r>
            <a:r>
              <a:rPr lang="en-US" sz="4000" b="1" dirty="0" err="1"/>
              <a:t>DataFrame</a:t>
            </a:r>
            <a:endParaRPr lang="en-US" sz="4000" b="1" dirty="0"/>
          </a:p>
        </p:txBody>
      </p:sp>
      <p:pic>
        <p:nvPicPr>
          <p:cNvPr id="5" name="תמונה 4">
            <a:extLst>
              <a:ext uri="{FF2B5EF4-FFF2-40B4-BE49-F238E27FC236}">
                <a16:creationId xmlns:a16="http://schemas.microsoft.com/office/drawing/2014/main" id="{06E1BC70-7071-44B0-9082-D43C7D359DEE}"/>
              </a:ext>
            </a:extLst>
          </p:cNvPr>
          <p:cNvPicPr>
            <a:picLocks noChangeAspect="1"/>
          </p:cNvPicPr>
          <p:nvPr/>
        </p:nvPicPr>
        <p:blipFill>
          <a:blip r:embed="rId2"/>
          <a:stretch>
            <a:fillRect/>
          </a:stretch>
        </p:blipFill>
        <p:spPr>
          <a:xfrm>
            <a:off x="838200" y="1400174"/>
            <a:ext cx="9422005" cy="4581525"/>
          </a:xfrm>
          <a:prstGeom prst="rect">
            <a:avLst/>
          </a:prstGeom>
          <a:ln>
            <a:noFill/>
          </a:ln>
        </p:spPr>
      </p:pic>
    </p:spTree>
    <p:extLst>
      <p:ext uri="{BB962C8B-B14F-4D97-AF65-F5344CB8AC3E}">
        <p14:creationId xmlns:p14="http://schemas.microsoft.com/office/powerpoint/2010/main" val="3803065819"/>
      </p:ext>
    </p:extLst>
  </p:cSld>
  <p:clrMapOvr>
    <a:masterClrMapping/>
  </p:clrMapOvr>
</p:sld>
</file>

<file path=ppt/theme/theme1.xml><?xml version="1.0" encoding="utf-8"?>
<a:theme xmlns:a="http://schemas.openxmlformats.org/drawingml/2006/main" name="Office Theme">
  <a:themeElements>
    <a:clrScheme name="ערכת נושא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13229</TotalTime>
  <Words>706</Words>
  <Application>Microsoft Office PowerPoint</Application>
  <PresentationFormat>מסך רחב</PresentationFormat>
  <Paragraphs>92</Paragraphs>
  <Slides>20</Slides>
  <Notes>4</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20</vt:i4>
      </vt:variant>
    </vt:vector>
  </HeadingPairs>
  <TitlesOfParts>
    <vt:vector size="26" baseType="lpstr">
      <vt:lpstr>Arial</vt:lpstr>
      <vt:lpstr>Calibri</vt:lpstr>
      <vt:lpstr>Calibri (גוף)</vt:lpstr>
      <vt:lpstr>Calibri Light</vt:lpstr>
      <vt:lpstr>Wingdings</vt:lpstr>
      <vt:lpstr>Office Theme</vt:lpstr>
      <vt:lpstr>Yelp Restaurants Rating</vt:lpstr>
      <vt:lpstr>Yelp- Introduction</vt:lpstr>
      <vt:lpstr>Our Research</vt:lpstr>
      <vt:lpstr>Main Steps</vt:lpstr>
      <vt:lpstr>Yelp API</vt:lpstr>
      <vt:lpstr>Web Crawling</vt:lpstr>
      <vt:lpstr>DataFrame</vt:lpstr>
      <vt:lpstr>Scrubbing Data</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FIFA Football Players Talents</dc:title>
  <dc:creator>Dor Mordehai</dc:creator>
  <cp:lastModifiedBy>Dor Mordehai</cp:lastModifiedBy>
  <cp:revision>93</cp:revision>
  <dcterms:created xsi:type="dcterms:W3CDTF">2021-05-05T10:19:37Z</dcterms:created>
  <dcterms:modified xsi:type="dcterms:W3CDTF">2021-06-23T16:21:29Z</dcterms:modified>
</cp:coreProperties>
</file>